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0" r:id="rId5"/>
    <p:sldId id="266" r:id="rId6"/>
    <p:sldId id="270" r:id="rId7"/>
    <p:sldId id="271" r:id="rId8"/>
    <p:sldId id="267" r:id="rId9"/>
    <p:sldId id="268" r:id="rId10"/>
    <p:sldId id="269" r:id="rId11"/>
    <p:sldId id="274" r:id="rId12"/>
    <p:sldId id="272" r:id="rId13"/>
    <p:sldId id="263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D8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 autoAdjust="0"/>
  </p:normalViewPr>
  <p:slideViewPr>
    <p:cSldViewPr snapToGrid="0">
      <p:cViewPr>
        <p:scale>
          <a:sx n="76" d="100"/>
          <a:sy n="76" d="100"/>
        </p:scale>
        <p:origin x="-678" y="-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9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72;&#1083;&#1099;&#1096;&#1077;&#1074;&#1072;%20&#1057;%20&#1042;\Documents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Динамика роста количества обучающихся школы,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включенных в программу наставничества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"ученик-ученик"</c:v>
          </c:tx>
          <c:dLbls>
            <c:showVal val="1"/>
          </c:dLbls>
          <c:cat>
            <c:strRef>
              <c:f>Лист1!$A$1:$C$1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v>"студент - ученик"</c:v>
          </c:tx>
          <c:dLbls>
            <c:showVal val="1"/>
          </c:dLbls>
          <c:cat>
            <c:strRef>
              <c:f>Лист1!$A$1:$C$1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Лист1!$A$3:$C$3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v>"работодатель-ученик"</c:v>
          </c:tx>
          <c:dLbls>
            <c:showVal val="1"/>
          </c:dLbls>
          <c:cat>
            <c:strRef>
              <c:f>Лист1!$A$1:$C$1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Лист1!$A$4:$C$4</c:f>
              <c:numCache>
                <c:formatCode>General</c:formatCode>
                <c:ptCount val="3"/>
                <c:pt idx="0">
                  <c:v>23</c:v>
                </c:pt>
                <c:pt idx="1">
                  <c:v>44</c:v>
                </c:pt>
                <c:pt idx="2">
                  <c:v>51</c:v>
                </c:pt>
              </c:numCache>
            </c:numRef>
          </c:val>
        </c:ser>
        <c:axId val="67249664"/>
        <c:axId val="67251200"/>
      </c:barChart>
      <c:catAx>
        <c:axId val="67249664"/>
        <c:scaling>
          <c:orientation val="minMax"/>
        </c:scaling>
        <c:axPos val="b"/>
        <c:tickLblPos val="nextTo"/>
        <c:crossAx val="67251200"/>
        <c:crosses val="autoZero"/>
        <c:auto val="1"/>
        <c:lblAlgn val="ctr"/>
        <c:lblOffset val="100"/>
      </c:catAx>
      <c:valAx>
        <c:axId val="67251200"/>
        <c:scaling>
          <c:orientation val="minMax"/>
        </c:scaling>
        <c:axPos val="l"/>
        <c:majorGridlines/>
        <c:numFmt formatCode="General" sourceLinked="1"/>
        <c:tickLblPos val="nextTo"/>
        <c:crossAx val="672496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 cmpd="tri">
      <a:solidFill>
        <a:srgbClr val="70AD47">
          <a:lumMod val="60000"/>
          <a:lumOff val="40000"/>
        </a:srgbClr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=""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=""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=""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=""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=""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=""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=""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=""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=""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yandex.ru/?uid=925565774#compose?to=%3Cs129_nn%40mail.52gov.ru%3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mailto:s129_nn@mail.52gov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hyperlink" Target="https://vk.com/sshongsha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hyperlink" Target="https://vk.com/spo_igr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hyperlink" Target="https://vk.com/sservo_kolibri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Малышева С В\Desktop\1d45aec35b6c3f8a7f01c645c3ced0f9.png"/>
          <p:cNvPicPr>
            <a:picLocks noChangeAspect="1" noChangeArrowheads="1"/>
          </p:cNvPicPr>
          <p:nvPr/>
        </p:nvPicPr>
        <p:blipFill>
          <a:blip r:embed="rId2" cstate="print"/>
          <a:srcRect r="-338" b="12376"/>
          <a:stretch>
            <a:fillRect/>
          </a:stretch>
        </p:blipFill>
        <p:spPr bwMode="auto">
          <a:xfrm>
            <a:off x="5050343" y="4615781"/>
            <a:ext cx="1626227" cy="168342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9" y="986970"/>
            <a:ext cx="10515600" cy="11321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униципальное бюджетное общеобразовательное учреждение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«Школа № 129»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Лескова д. 66 а, г. Нижний Новгород, 603142. Тел. 256-00-56, 256-01-11 Е-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s129_nn@mail.52gov.ru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700" dirty="0"/>
          </a:p>
        </p:txBody>
      </p:sp>
      <p:pic>
        <p:nvPicPr>
          <p:cNvPr id="16" name="Рисунок 15" descr="Безимени-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6609" y="188685"/>
            <a:ext cx="660083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2FC34A6B-7B51-4608-A34B-C9C8E7B2E5EA}"/>
              </a:ext>
            </a:extLst>
          </p:cNvPr>
          <p:cNvSpPr txBox="1">
            <a:spLocks/>
          </p:cNvSpPr>
          <p:nvPr/>
        </p:nvSpPr>
        <p:spPr>
          <a:xfrm>
            <a:off x="1034143" y="2561771"/>
            <a:ext cx="10515600" cy="193765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endParaRPr lang="ru-RU" sz="4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Профориентационный проект «Твой вектор»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Областной</a:t>
            </a:r>
            <a:r>
              <a:rPr kumimoji="0" lang="ru-RU" sz="31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конкурс «Наставник года -2022»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Номинация: «Лучшая практика наставничества»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FC34A6B-7B51-4608-A34B-C9C8E7B2E5EA}"/>
              </a:ext>
            </a:extLst>
          </p:cNvPr>
          <p:cNvSpPr txBox="1">
            <a:spLocks/>
          </p:cNvSpPr>
          <p:nvPr/>
        </p:nvSpPr>
        <p:spPr>
          <a:xfrm>
            <a:off x="7068456" y="4630058"/>
            <a:ext cx="4934858" cy="19594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>
                <a:latin typeface="Times New Roman" pitchFamily="18" charset="0"/>
                <a:ea typeface="+mj-ea"/>
                <a:cs typeface="Times New Roman" pitchFamily="18" charset="0"/>
              </a:rPr>
              <a:t>Участник: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заместитель директора, куратор наставничества 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Сидорова Анна Владимировна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3777463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29" y="203200"/>
            <a:ext cx="11596914" cy="134982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наставничества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«РАБОТОДАТЕЛЬ-УЧЕНИК»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осуществляется через взаимодействие с ГКУ «Центр занятости населения г.Нижнего Новгорода». Сотрудниками центра занятости для обучающихся 8-11 классов (участников программы наставничества) организуются экскурсии на предприятия города с целью расширения представления учащихся о содержании производственных профессий, привития интереса к ним. 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33485" y="1378857"/>
            <a:ext cx="6081486" cy="3947886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Экскурсия в отель «Ибис»;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Экскурсия на АО «Завод Красный Якорь»;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 ЗАГС Автозаводского района;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Законодательное собрание Нижегородской области;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Экскурсия на студию телеканала «Волга»;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Встреча с главным специалистом ООО «Наш ДОМ», выпускником МБОУ «Школа № 129», золотым медалистом - Ворониным Д.А. 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Экскурсия в депо Горьковской железной дороги.</a:t>
            </a:r>
          </a:p>
          <a:p>
            <a:pPr algn="just">
              <a:buFont typeface="Wingdings" pitchFamily="2" charset="2"/>
              <a:buChar char="q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sun9-83.userapi.com/impg/I3XRsqPrHwDMh4Eq2QBo-qqfY14V10rP2HTDcA/q8B04bwy34M.jpg?size=1600x900&amp;quality=95&amp;sign=0cb61dfab7e5c2411827703b0b91c562&amp;type=album"/>
          <p:cNvPicPr>
            <a:picLocks noChangeAspect="1" noChangeArrowheads="1"/>
          </p:cNvPicPr>
          <p:nvPr/>
        </p:nvPicPr>
        <p:blipFill>
          <a:blip r:embed="rId2" cstate="print"/>
          <a:srcRect l="5407" r="9818" b="2370"/>
          <a:stretch>
            <a:fillRect/>
          </a:stretch>
        </p:blipFill>
        <p:spPr bwMode="auto">
          <a:xfrm>
            <a:off x="0" y="3484205"/>
            <a:ext cx="3077029" cy="199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sun9-53.userapi.com/impg/Nx4la9710PKMTB-Pw0KNKfVOZv_vLuM4RElnOQ/rC-Xd65W7qU.jpg?size=1600x900&amp;quality=95&amp;sign=0d09a5bd797f17f11b2e6119039be86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4114" y="5399314"/>
            <a:ext cx="2830286" cy="185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sun9-54.userapi.com/impg/1kLtmXZS2-mPqMrHMhptdi4BikDPP3pKlsJFDA/wzOM0WRZTy0.jpg?size=1600x900&amp;quality=95&amp;sign=36b92a128cfe3da68da8fb660e8129eb&amp;type=album"/>
          <p:cNvPicPr>
            <a:picLocks noChangeAspect="1" noChangeArrowheads="1"/>
          </p:cNvPicPr>
          <p:nvPr/>
        </p:nvPicPr>
        <p:blipFill>
          <a:blip r:embed="rId4" cstate="print"/>
          <a:srcRect l="15256" r="11553" b="3661"/>
          <a:stretch>
            <a:fillRect/>
          </a:stretch>
        </p:blipFill>
        <p:spPr bwMode="auto">
          <a:xfrm>
            <a:off x="9274629" y="3258459"/>
            <a:ext cx="2917371" cy="211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s://sun9-77.userapi.com/impg/5ojgNVoRv0sOyjRnfei8njJqdV5vb1NuFwnsrg/bAaTJWN6tgA.jpg?size=1600x1201&amp;quality=95&amp;sign=1122054d11a2a121c73070f54f70fc3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86" y="5442857"/>
            <a:ext cx="3004457" cy="188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https://sun9-27.userapi.com/impg/vXiiQl0kCenSyhGBt_WzhzSVxTsm69DEQXXHpw/wWf2H7cd_EY.jpg?size=1600x1201&amp;quality=95&amp;sign=4ce00a06891df5313096bd8e842851f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1875" y="5399313"/>
            <a:ext cx="2774754" cy="186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sun9-87.userapi.com/impg/JqnlvvJ2nYqU8zbOUIvb4YPziiV02QTGSUWtyw/sOiRn3Z47os.jpg?size=2560x1707&amp;quality=96&amp;sign=48426ed073167f932bdced9aba3fa23c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24000"/>
            <a:ext cx="3071147" cy="1879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sun9-2.userapi.com/impg/Vwp6umCpWub43MDCEgBlwTGqLmrqloFJ2baIFA/9nhRm_2lXjM.jpg?size=2560x1707&amp;quality=95&amp;sign=f012e9c2c73272b2c70f55a658caee2f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60114" y="1349829"/>
            <a:ext cx="2931886" cy="195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s://sun9-80.userapi.com/impg/ns4VV1U_wpPLwVbcYOH_nw8f292aXS5IZ84P_g/MVu31exNmhg.jpg?size=1211x908&amp;quality=96&amp;sign=be83a66057573181c14a5b6b610629c3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52114" y="5413829"/>
            <a:ext cx="3168839" cy="18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8" name="Picture 14" descr="https://thumbs.dreamstime.com/b/%D0%BB%D1%8E%D0%B4%D0%B8-%D1%81%D1%8B%D0%B3%D1%80%D0%B0%D0%BD%D0%BD%D0%BE%D1%81%D1%82%D0%B8-%D1%80%D0%B0%D0%B1%D0%BE%D1%82%D0%B0%D1%8F-%D0%B4%D1%80%D1%83%D0%B3-%D1%81-%D0%B4%D1%80%D1%83%D0%B3%D0%BE%D0%BC-%D0%B4%D0%BB%D1%8F-%D0%B4%D0%BE%D1%81%D1%82%D0%B8%D0%B6%D0%B5%D0%BD%D0%B8%D1%8F-%D0%B8%D1%85-%D1%86%D0%B5%D0%BB%D0%B5%D0%B9-%D0%B2%D0%B5%D0%BA%D1%82%D0%BE%D1%80-121238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0624" y="855423"/>
            <a:ext cx="3796785" cy="3996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148" y="164708"/>
            <a:ext cx="9658611" cy="73716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Партнёры МБОУ «Школа № 129»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674" y="923750"/>
            <a:ext cx="7466556" cy="4537597"/>
          </a:xfr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ГКУ «Центр занятости населения города Нижнего Новгорода»;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«Наш Дом»;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продвижения молодёжных инициатив «Вектор полёта»;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Благотворительный фонд поддержки образовательных программ «Капитаны»;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ФГБОУ ВПО Нижегородский государственный педагогический университет им.К.Минина;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Законодательное собрание Нижегородской области.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1748" name="AutoShape 4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222CE1-41DA-40B1-8A66-EBC5DBCC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5" y="653222"/>
            <a:ext cx="11273425" cy="1087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программе наставничества для нашей школы новая стезя в воспитании подрастающего поколения, поэтому постоянно приходится обучаться и повышать профессиональные компетенции всему педагогическому коллективу. Большую поддержку в методическом сопровождении оказывает ГБУДО «Центр эстетического воспитания Нижегородской области», управление общего образования администрации Автозаводского района.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EC8AB0A-186E-4DC2-845F-8AB1AC81C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58" y="1675403"/>
            <a:ext cx="3154864" cy="223048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E222CE1-41DA-40B1-8A66-EBC5DBCC356C}"/>
              </a:ext>
            </a:extLst>
          </p:cNvPr>
          <p:cNvSpPr txBox="1">
            <a:spLocks/>
          </p:cNvSpPr>
          <p:nvPr/>
        </p:nvSpPr>
        <p:spPr>
          <a:xfrm>
            <a:off x="390394" y="2580362"/>
            <a:ext cx="6799546" cy="40709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1.Областной обучающий семинар «Работа кураторов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аккаунтах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модуля «Наставничество» информационной системы «Навигатор» дополнительного образования детей Нижегородской области»;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2.Всероссийская конференция по наставничеству;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3.Областной образовательный семинар «#НаставНичество52» областного образовательного проекта «#ВоспитательНО»;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4.Областной образовательный семинар «Наставничество как фактор эффективности образовательной организации. Образовательный и воспитательный потенциал наставничества»;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5.Всероссийский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«внедрение целевой модели наставничества в общеобразовательных организациях»;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6.Онлайн-курс «Конструктор эффективного наставничества».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65D99CD-C6AE-43D7-A784-5BF49FF511F7}"/>
              </a:ext>
            </a:extLst>
          </p:cNvPr>
          <p:cNvSpPr txBox="1">
            <a:spLocks/>
          </p:cNvSpPr>
          <p:nvPr/>
        </p:nvSpPr>
        <p:spPr>
          <a:xfrm>
            <a:off x="566057" y="0"/>
            <a:ext cx="1059542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Методическое и информационное сопровождение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68B1523-0F77-4CAB-8241-398A72D93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9" r="5173"/>
          <a:stretch/>
        </p:blipFill>
        <p:spPr>
          <a:xfrm>
            <a:off x="7227519" y="3305758"/>
            <a:ext cx="2367418" cy="300736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63255" y="1866378"/>
            <a:ext cx="6814159" cy="613775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период реализации программы педагоги школы приняли участие в следующих обучающих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qrcoder.ru/code/?https%3A%2F%2Fvk.com%2Fkdi129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0408" y="3945285"/>
            <a:ext cx="2211844" cy="235530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965D99CD-C6AE-43D7-A784-5BF49FF511F7}"/>
              </a:ext>
            </a:extLst>
          </p:cNvPr>
          <p:cNvSpPr txBox="1">
            <a:spLocks/>
          </p:cNvSpPr>
          <p:nvPr/>
        </p:nvSpPr>
        <p:spPr>
          <a:xfrm>
            <a:off x="7227518" y="6400800"/>
            <a:ext cx="47097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Информационное сопровождение проводимых мероприятий осуществляется через группу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контакте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( </a:t>
            </a:r>
            <a:r>
              <a:rPr lang="en-US" sz="1400" b="1" noProof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QR – </a:t>
            </a:r>
            <a:r>
              <a:rPr lang="ru-RU" sz="1400" b="1" noProof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код см. на слайде).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986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965D99CD-C6AE-43D7-A784-5BF49FF511F7}"/>
              </a:ext>
            </a:extLst>
          </p:cNvPr>
          <p:cNvSpPr txBox="1">
            <a:spLocks/>
          </p:cNvSpPr>
          <p:nvPr/>
        </p:nvSpPr>
        <p:spPr>
          <a:xfrm>
            <a:off x="566057" y="0"/>
            <a:ext cx="10595429" cy="551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 мотивации участников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программы наставничества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0416" y="1014609"/>
            <a:ext cx="5010411" cy="2292262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Наставники и наставляемые: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Награждение именными грамотами;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Вручение благодарственных писем родителям наставников;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Объявление благодарности участникам в школьных средствах массовой информации (газета, радио);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Чествование на общешкольной линейке.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467" y="4956132"/>
            <a:ext cx="4985360" cy="1125254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– партнёры: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Вручение благодарственных писем руководству  и кураторам от организаций.</a:t>
            </a:r>
          </a:p>
          <a:p>
            <a:pPr algn="just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9977" y="3521900"/>
            <a:ext cx="5010411" cy="1225463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– участники программы: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Вручение благодарственных писем администрацией школы;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Денежное вознаграждение.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Объект 4">
            <a:extLst>
              <a:ext uri="{FF2B5EF4-FFF2-40B4-BE49-F238E27FC236}">
                <a16:creationId xmlns="" xmlns:a16="http://schemas.microsoft.com/office/drawing/2014/main" id="{4151F623-A214-4ABC-813C-FEAA76014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2" y="843843"/>
            <a:ext cx="2236403" cy="33774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075" name="Picture 3" descr="C:\Users\Малышева С В\Documents\Downloads\4н3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610" y="2279737"/>
            <a:ext cx="2004165" cy="2580361"/>
          </a:xfrm>
          <a:prstGeom prst="rect">
            <a:avLst/>
          </a:prstGeom>
          <a:noFill/>
        </p:spPr>
      </p:pic>
      <p:pic>
        <p:nvPicPr>
          <p:cNvPr id="3076" name="Picture 4" descr="C:\Users\Малышева С В\Documents\Downloads\АВАВА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8194" y="2267211"/>
            <a:ext cx="1919432" cy="2617940"/>
          </a:xfrm>
          <a:prstGeom prst="rect">
            <a:avLst/>
          </a:prstGeom>
          <a:noFill/>
        </p:spPr>
      </p:pic>
      <p:pic>
        <p:nvPicPr>
          <p:cNvPr id="3077" name="Picture 5" descr="C:\Users\Малышева С В\Desktop\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4964" y="509729"/>
            <a:ext cx="2655518" cy="169485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918751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148" y="164708"/>
            <a:ext cx="9658611" cy="737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Показатели эффективности Целевой модели наставничества в МБОУ «Школа №129»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AutoShape 4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https://us.123rf.com/450wm/glopphy/glopphy1405/glopphy140500049/28171892-teamwork-3d-people-unity-concept-icon-vector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3820438"/>
            <a:ext cx="4872625" cy="25177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диаграммы видно, что за  три года реализации программы возросло количество её участников, как со стороны наставников, так и наставляемых. Наибольший охват данной деятельностью удалось создать через такие формы как «студент – ученик» и «работодатель – ученик».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Кроме прироста числа обучающихся вовлеченных в данную деятельность в конце 2021-2022 учебного был проведен анализ  и по другим параметрам, изученные показатели  представлены в таблице на слайде.                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72246" y="980161"/>
          <a:ext cx="4612906" cy="270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22936" y="982711"/>
          <a:ext cx="678910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341"/>
                <a:gridCol w="1628383"/>
                <a:gridCol w="1628384"/>
              </a:tblGrid>
              <a:tr h="507886"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Изучаемый параметр</a:t>
                      </a:r>
                      <a:endParaRPr lang="ru-RU" sz="1400" u="sng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 до программы</a:t>
                      </a:r>
                    </a:p>
                    <a:p>
                      <a:pPr algn="ctr"/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начало года)</a:t>
                      </a:r>
                      <a:endParaRPr lang="ru-RU" sz="1400" u="sng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 после программы</a:t>
                      </a:r>
                    </a:p>
                    <a:p>
                      <a:pPr algn="ctr"/>
                      <a:r>
                        <a:rPr lang="ru-RU" sz="14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конец года)</a:t>
                      </a:r>
                      <a:endParaRPr lang="ru-RU" sz="1400" u="sng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</a:tr>
              <a:tr h="50788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1.Количество обучающих творческие кружки,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секции, объединения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</a:tr>
              <a:tr h="50788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Число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подростков- участников программы, состоящих на различных видах профилактического учета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</a:tr>
              <a:tr h="50788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Количество обучающихся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планирующих стать наставниками в будущем  и присоединиться к сообществу благодарных выпускников</a:t>
                      </a: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</a:tr>
              <a:tr h="50788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Число абитуриентов, поступающих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охваченные наставнической практикой  факультеты и направления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</a:tr>
              <a:tr h="50788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5.Количество  мероприятий профориентационного, мотивационного и практического характера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</a:tr>
              <a:tr h="5078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Количество успешно реализованных и представленных результатов проектной деятельности в старших классах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</a:tr>
              <a:tr h="5078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7.Количество выпускников средней школы, планирующих трудоустройство на региональных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предприятиях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34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518" y="390177"/>
            <a:ext cx="5499970" cy="67453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Контактная  информация: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2915" y="1277655"/>
            <a:ext cx="10471759" cy="489930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Воронина Ирина Александровна, директор МБОУ «Школа № 129»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8(831)256-01-11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s129_nn@mail.52gov.ru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Сидорова Анна Владимировна, заместитель директора, куратор ЦМН МБОУ «Школа № 129»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 8(831)255-45-01,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89159415945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hkola129s@yandex.ru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657" y="2363432"/>
            <a:ext cx="815339" cy="816863"/>
          </a:xfrm>
          <a:prstGeom prst="rect">
            <a:avLst/>
          </a:prstGeom>
        </p:spPr>
      </p:pic>
      <p:pic>
        <p:nvPicPr>
          <p:cNvPr id="5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745" y="3330024"/>
            <a:ext cx="815339" cy="816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53.userapi.com/impf/X6f1xwQ3cusPP8VjkNjYMwpD6PkQ_DDSLpfiGA/IIFy5jS2KJs.jpg?size=604x604&amp;quality=95&amp;sign=462802fd7bda2eea2ccb9c4e3ba6e8a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89" y="1"/>
            <a:ext cx="2694912" cy="2510970"/>
          </a:xfrm>
          <a:prstGeom prst="rect">
            <a:avLst/>
          </a:prstGeom>
          <a:noFill/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153185E-AA0A-4EA5-980E-FF432041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86" y="188686"/>
            <a:ext cx="5780315" cy="2249713"/>
          </a:xfrm>
        </p:spPr>
        <p:txBody>
          <a:bodyPr>
            <a:noAutofit/>
          </a:bodyPr>
          <a:lstStyle/>
          <a:p>
            <a:pPr algn="r"/>
            <a:r>
              <a:rPr lang="ru-RU" sz="2000" b="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…Главные, первостепенные задачи по подготовке специалистов связаны с требованиями рынка труда. И стабильно растущая экономика сегодня прежде всего нуждается в кадрах инженерно-технических, рабочих специальностей. Большое значение приобретает движение наставничества, как передача опыта старшего поколения…              </a:t>
            </a:r>
            <a:br>
              <a:rPr lang="ru-RU" sz="2000" b="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				 </a:t>
            </a: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В.В. Путин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7BD92908-6604-4913-8CB1-3C932DDA4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72" y="2435225"/>
            <a:ext cx="10515600" cy="138203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наставничества в МБОУ «Школа № 129» действует с 2020 года. В систему наставничества школа вошла по собственной инициативе и стала одной из стартовых (пилотных) площадок по реализации целевой модели наставничества в Автозаводском районе г.Нижнего Новгорода. 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="" xmlns:a16="http://schemas.microsoft.com/office/drawing/2014/main" id="{5153185E-AA0A-4EA5-980E-FF4320416F17}"/>
              </a:ext>
            </a:extLst>
          </p:cNvPr>
          <p:cNvSpPr txBox="1">
            <a:spLocks/>
          </p:cNvSpPr>
          <p:nvPr/>
        </p:nvSpPr>
        <p:spPr>
          <a:xfrm>
            <a:off x="1821543" y="4608287"/>
            <a:ext cx="5780315" cy="2249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C4B49A87-3F32-421A-B576-1AC0C85ADFB3}"/>
              </a:ext>
            </a:extLst>
          </p:cNvPr>
          <p:cNvSpPr txBox="1">
            <a:spLocks/>
          </p:cNvSpPr>
          <p:nvPr/>
        </p:nvSpPr>
        <p:spPr>
          <a:xfrm>
            <a:off x="954314" y="3935640"/>
            <a:ext cx="10515600" cy="563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Регулирование работы в системе наставничества осуществляется следующими нормативно-правовыми документами:</a:t>
            </a:r>
          </a:p>
        </p:txBody>
      </p:sp>
      <p:sp>
        <p:nvSpPr>
          <p:cNvPr id="9" name="object 8"/>
          <p:cNvSpPr/>
          <p:nvPr/>
        </p:nvSpPr>
        <p:spPr>
          <a:xfrm>
            <a:off x="174171" y="4538619"/>
            <a:ext cx="2714172" cy="2123438"/>
          </a:xfrm>
          <a:custGeom>
            <a:avLst/>
            <a:gdLst/>
            <a:ahLst/>
            <a:cxnLst/>
            <a:rect l="l" t="t" r="r" b="b"/>
            <a:pathLst>
              <a:path w="3694429" h="2072639">
                <a:moveTo>
                  <a:pt x="0" y="345440"/>
                </a:moveTo>
                <a:lnTo>
                  <a:pt x="3153" y="298571"/>
                </a:lnTo>
                <a:lnTo>
                  <a:pt x="12339" y="253617"/>
                </a:lnTo>
                <a:lnTo>
                  <a:pt x="27146" y="210990"/>
                </a:lnTo>
                <a:lnTo>
                  <a:pt x="47163" y="171101"/>
                </a:lnTo>
                <a:lnTo>
                  <a:pt x="71977" y="134363"/>
                </a:lnTo>
                <a:lnTo>
                  <a:pt x="101177" y="101187"/>
                </a:lnTo>
                <a:lnTo>
                  <a:pt x="134352" y="71985"/>
                </a:lnTo>
                <a:lnTo>
                  <a:pt x="171090" y="47168"/>
                </a:lnTo>
                <a:lnTo>
                  <a:pt x="210979" y="27150"/>
                </a:lnTo>
                <a:lnTo>
                  <a:pt x="253609" y="12341"/>
                </a:lnTo>
                <a:lnTo>
                  <a:pt x="298566" y="3153"/>
                </a:lnTo>
                <a:lnTo>
                  <a:pt x="345439" y="0"/>
                </a:lnTo>
                <a:lnTo>
                  <a:pt x="3348735" y="0"/>
                </a:lnTo>
                <a:lnTo>
                  <a:pt x="3395604" y="3153"/>
                </a:lnTo>
                <a:lnTo>
                  <a:pt x="3440558" y="12341"/>
                </a:lnTo>
                <a:lnTo>
                  <a:pt x="3483185" y="27150"/>
                </a:lnTo>
                <a:lnTo>
                  <a:pt x="3523074" y="47168"/>
                </a:lnTo>
                <a:lnTo>
                  <a:pt x="3559812" y="71985"/>
                </a:lnTo>
                <a:lnTo>
                  <a:pt x="3592988" y="101187"/>
                </a:lnTo>
                <a:lnTo>
                  <a:pt x="3622190" y="134363"/>
                </a:lnTo>
                <a:lnTo>
                  <a:pt x="3647007" y="171101"/>
                </a:lnTo>
                <a:lnTo>
                  <a:pt x="3667025" y="210990"/>
                </a:lnTo>
                <a:lnTo>
                  <a:pt x="3681834" y="253617"/>
                </a:lnTo>
                <a:lnTo>
                  <a:pt x="3691022" y="298571"/>
                </a:lnTo>
                <a:lnTo>
                  <a:pt x="3694176" y="345440"/>
                </a:lnTo>
                <a:lnTo>
                  <a:pt x="3694176" y="1727200"/>
                </a:lnTo>
                <a:lnTo>
                  <a:pt x="3691022" y="1774068"/>
                </a:lnTo>
                <a:lnTo>
                  <a:pt x="3681834" y="1819022"/>
                </a:lnTo>
                <a:lnTo>
                  <a:pt x="3667025" y="1861649"/>
                </a:lnTo>
                <a:lnTo>
                  <a:pt x="3647007" y="1901538"/>
                </a:lnTo>
                <a:lnTo>
                  <a:pt x="3622190" y="1938276"/>
                </a:lnTo>
                <a:lnTo>
                  <a:pt x="3592988" y="1971452"/>
                </a:lnTo>
                <a:lnTo>
                  <a:pt x="3559812" y="2000654"/>
                </a:lnTo>
                <a:lnTo>
                  <a:pt x="3523074" y="2025471"/>
                </a:lnTo>
                <a:lnTo>
                  <a:pt x="3483185" y="2045489"/>
                </a:lnTo>
                <a:lnTo>
                  <a:pt x="3440558" y="2060298"/>
                </a:lnTo>
                <a:lnTo>
                  <a:pt x="3395604" y="2069486"/>
                </a:lnTo>
                <a:lnTo>
                  <a:pt x="3348735" y="2072640"/>
                </a:lnTo>
                <a:lnTo>
                  <a:pt x="345439" y="2072640"/>
                </a:lnTo>
                <a:lnTo>
                  <a:pt x="298566" y="2069486"/>
                </a:lnTo>
                <a:lnTo>
                  <a:pt x="253609" y="2060298"/>
                </a:lnTo>
                <a:lnTo>
                  <a:pt x="210979" y="2045489"/>
                </a:lnTo>
                <a:lnTo>
                  <a:pt x="171090" y="2025471"/>
                </a:lnTo>
                <a:lnTo>
                  <a:pt x="134352" y="2000654"/>
                </a:lnTo>
                <a:lnTo>
                  <a:pt x="101177" y="1971452"/>
                </a:lnTo>
                <a:lnTo>
                  <a:pt x="71977" y="1938276"/>
                </a:lnTo>
                <a:lnTo>
                  <a:pt x="47163" y="1901538"/>
                </a:lnTo>
                <a:lnTo>
                  <a:pt x="27146" y="1861649"/>
                </a:lnTo>
                <a:lnTo>
                  <a:pt x="12339" y="1819022"/>
                </a:lnTo>
                <a:lnTo>
                  <a:pt x="3153" y="1774068"/>
                </a:lnTo>
                <a:lnTo>
                  <a:pt x="0" y="1727200"/>
                </a:lnTo>
                <a:lnTo>
                  <a:pt x="0" y="34544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2C2B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6"/>
          <p:cNvSpPr txBox="1"/>
          <p:nvPr/>
        </p:nvSpPr>
        <p:spPr>
          <a:xfrm>
            <a:off x="217715" y="4862284"/>
            <a:ext cx="2583542" cy="14100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 algn="ctr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Распоряжение министерства Просвещения Российской Федерации</a:t>
            </a:r>
          </a:p>
          <a:p>
            <a:pPr marL="12700" marR="5080" indent="109220" algn="ctr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№ Р-145 от 25.12.2019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3004457" y="4538619"/>
            <a:ext cx="3033486" cy="2137952"/>
          </a:xfrm>
          <a:custGeom>
            <a:avLst/>
            <a:gdLst/>
            <a:ahLst/>
            <a:cxnLst/>
            <a:rect l="l" t="t" r="r" b="b"/>
            <a:pathLst>
              <a:path w="3694429" h="2072639">
                <a:moveTo>
                  <a:pt x="0" y="345440"/>
                </a:moveTo>
                <a:lnTo>
                  <a:pt x="3153" y="298571"/>
                </a:lnTo>
                <a:lnTo>
                  <a:pt x="12339" y="253617"/>
                </a:lnTo>
                <a:lnTo>
                  <a:pt x="27146" y="210990"/>
                </a:lnTo>
                <a:lnTo>
                  <a:pt x="47163" y="171101"/>
                </a:lnTo>
                <a:lnTo>
                  <a:pt x="71977" y="134363"/>
                </a:lnTo>
                <a:lnTo>
                  <a:pt x="101177" y="101187"/>
                </a:lnTo>
                <a:lnTo>
                  <a:pt x="134352" y="71985"/>
                </a:lnTo>
                <a:lnTo>
                  <a:pt x="171090" y="47168"/>
                </a:lnTo>
                <a:lnTo>
                  <a:pt x="210979" y="27150"/>
                </a:lnTo>
                <a:lnTo>
                  <a:pt x="253609" y="12341"/>
                </a:lnTo>
                <a:lnTo>
                  <a:pt x="298566" y="3153"/>
                </a:lnTo>
                <a:lnTo>
                  <a:pt x="345439" y="0"/>
                </a:lnTo>
                <a:lnTo>
                  <a:pt x="3348735" y="0"/>
                </a:lnTo>
                <a:lnTo>
                  <a:pt x="3395604" y="3153"/>
                </a:lnTo>
                <a:lnTo>
                  <a:pt x="3440558" y="12341"/>
                </a:lnTo>
                <a:lnTo>
                  <a:pt x="3483185" y="27150"/>
                </a:lnTo>
                <a:lnTo>
                  <a:pt x="3523074" y="47168"/>
                </a:lnTo>
                <a:lnTo>
                  <a:pt x="3559812" y="71985"/>
                </a:lnTo>
                <a:lnTo>
                  <a:pt x="3592988" y="101187"/>
                </a:lnTo>
                <a:lnTo>
                  <a:pt x="3622190" y="134363"/>
                </a:lnTo>
                <a:lnTo>
                  <a:pt x="3647007" y="171101"/>
                </a:lnTo>
                <a:lnTo>
                  <a:pt x="3667025" y="210990"/>
                </a:lnTo>
                <a:lnTo>
                  <a:pt x="3681834" y="253617"/>
                </a:lnTo>
                <a:lnTo>
                  <a:pt x="3691022" y="298571"/>
                </a:lnTo>
                <a:lnTo>
                  <a:pt x="3694176" y="345440"/>
                </a:lnTo>
                <a:lnTo>
                  <a:pt x="3694176" y="1727200"/>
                </a:lnTo>
                <a:lnTo>
                  <a:pt x="3691022" y="1774068"/>
                </a:lnTo>
                <a:lnTo>
                  <a:pt x="3681834" y="1819022"/>
                </a:lnTo>
                <a:lnTo>
                  <a:pt x="3667025" y="1861649"/>
                </a:lnTo>
                <a:lnTo>
                  <a:pt x="3647007" y="1901538"/>
                </a:lnTo>
                <a:lnTo>
                  <a:pt x="3622190" y="1938276"/>
                </a:lnTo>
                <a:lnTo>
                  <a:pt x="3592988" y="1971452"/>
                </a:lnTo>
                <a:lnTo>
                  <a:pt x="3559812" y="2000654"/>
                </a:lnTo>
                <a:lnTo>
                  <a:pt x="3523074" y="2025471"/>
                </a:lnTo>
                <a:lnTo>
                  <a:pt x="3483185" y="2045489"/>
                </a:lnTo>
                <a:lnTo>
                  <a:pt x="3440558" y="2060298"/>
                </a:lnTo>
                <a:lnTo>
                  <a:pt x="3395604" y="2069486"/>
                </a:lnTo>
                <a:lnTo>
                  <a:pt x="3348735" y="2072640"/>
                </a:lnTo>
                <a:lnTo>
                  <a:pt x="345439" y="2072640"/>
                </a:lnTo>
                <a:lnTo>
                  <a:pt x="298566" y="2069486"/>
                </a:lnTo>
                <a:lnTo>
                  <a:pt x="253609" y="2060298"/>
                </a:lnTo>
                <a:lnTo>
                  <a:pt x="210979" y="2045489"/>
                </a:lnTo>
                <a:lnTo>
                  <a:pt x="171090" y="2025471"/>
                </a:lnTo>
                <a:lnTo>
                  <a:pt x="134352" y="2000654"/>
                </a:lnTo>
                <a:lnTo>
                  <a:pt x="101177" y="1971452"/>
                </a:lnTo>
                <a:lnTo>
                  <a:pt x="71977" y="1938276"/>
                </a:lnTo>
                <a:lnTo>
                  <a:pt x="47163" y="1901538"/>
                </a:lnTo>
                <a:lnTo>
                  <a:pt x="27146" y="1861649"/>
                </a:lnTo>
                <a:lnTo>
                  <a:pt x="12339" y="1819022"/>
                </a:lnTo>
                <a:lnTo>
                  <a:pt x="3153" y="1774068"/>
                </a:lnTo>
                <a:lnTo>
                  <a:pt x="0" y="1727200"/>
                </a:lnTo>
                <a:lnTo>
                  <a:pt x="0" y="34544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2C2B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8"/>
          <p:cNvSpPr/>
          <p:nvPr/>
        </p:nvSpPr>
        <p:spPr>
          <a:xfrm>
            <a:off x="6154057" y="4557485"/>
            <a:ext cx="2917372" cy="2119086"/>
          </a:xfrm>
          <a:custGeom>
            <a:avLst/>
            <a:gdLst/>
            <a:ahLst/>
            <a:cxnLst/>
            <a:rect l="l" t="t" r="r" b="b"/>
            <a:pathLst>
              <a:path w="3694429" h="2072639">
                <a:moveTo>
                  <a:pt x="0" y="345440"/>
                </a:moveTo>
                <a:lnTo>
                  <a:pt x="3153" y="298571"/>
                </a:lnTo>
                <a:lnTo>
                  <a:pt x="12339" y="253617"/>
                </a:lnTo>
                <a:lnTo>
                  <a:pt x="27146" y="210990"/>
                </a:lnTo>
                <a:lnTo>
                  <a:pt x="47163" y="171101"/>
                </a:lnTo>
                <a:lnTo>
                  <a:pt x="71977" y="134363"/>
                </a:lnTo>
                <a:lnTo>
                  <a:pt x="101177" y="101187"/>
                </a:lnTo>
                <a:lnTo>
                  <a:pt x="134352" y="71985"/>
                </a:lnTo>
                <a:lnTo>
                  <a:pt x="171090" y="47168"/>
                </a:lnTo>
                <a:lnTo>
                  <a:pt x="210979" y="27150"/>
                </a:lnTo>
                <a:lnTo>
                  <a:pt x="253609" y="12341"/>
                </a:lnTo>
                <a:lnTo>
                  <a:pt x="298566" y="3153"/>
                </a:lnTo>
                <a:lnTo>
                  <a:pt x="345439" y="0"/>
                </a:lnTo>
                <a:lnTo>
                  <a:pt x="3348735" y="0"/>
                </a:lnTo>
                <a:lnTo>
                  <a:pt x="3395604" y="3153"/>
                </a:lnTo>
                <a:lnTo>
                  <a:pt x="3440558" y="12341"/>
                </a:lnTo>
                <a:lnTo>
                  <a:pt x="3483185" y="27150"/>
                </a:lnTo>
                <a:lnTo>
                  <a:pt x="3523074" y="47168"/>
                </a:lnTo>
                <a:lnTo>
                  <a:pt x="3559812" y="71985"/>
                </a:lnTo>
                <a:lnTo>
                  <a:pt x="3592988" y="101187"/>
                </a:lnTo>
                <a:lnTo>
                  <a:pt x="3622190" y="134363"/>
                </a:lnTo>
                <a:lnTo>
                  <a:pt x="3647007" y="171101"/>
                </a:lnTo>
                <a:lnTo>
                  <a:pt x="3667025" y="210990"/>
                </a:lnTo>
                <a:lnTo>
                  <a:pt x="3681834" y="253617"/>
                </a:lnTo>
                <a:lnTo>
                  <a:pt x="3691022" y="298571"/>
                </a:lnTo>
                <a:lnTo>
                  <a:pt x="3694176" y="345440"/>
                </a:lnTo>
                <a:lnTo>
                  <a:pt x="3694176" y="1727200"/>
                </a:lnTo>
                <a:lnTo>
                  <a:pt x="3691022" y="1774068"/>
                </a:lnTo>
                <a:lnTo>
                  <a:pt x="3681834" y="1819022"/>
                </a:lnTo>
                <a:lnTo>
                  <a:pt x="3667025" y="1861649"/>
                </a:lnTo>
                <a:lnTo>
                  <a:pt x="3647007" y="1901538"/>
                </a:lnTo>
                <a:lnTo>
                  <a:pt x="3622190" y="1938276"/>
                </a:lnTo>
                <a:lnTo>
                  <a:pt x="3592988" y="1971452"/>
                </a:lnTo>
                <a:lnTo>
                  <a:pt x="3559812" y="2000654"/>
                </a:lnTo>
                <a:lnTo>
                  <a:pt x="3523074" y="2025471"/>
                </a:lnTo>
                <a:lnTo>
                  <a:pt x="3483185" y="2045489"/>
                </a:lnTo>
                <a:lnTo>
                  <a:pt x="3440558" y="2060298"/>
                </a:lnTo>
                <a:lnTo>
                  <a:pt x="3395604" y="2069486"/>
                </a:lnTo>
                <a:lnTo>
                  <a:pt x="3348735" y="2072640"/>
                </a:lnTo>
                <a:lnTo>
                  <a:pt x="345439" y="2072640"/>
                </a:lnTo>
                <a:lnTo>
                  <a:pt x="298566" y="2069486"/>
                </a:lnTo>
                <a:lnTo>
                  <a:pt x="253609" y="2060298"/>
                </a:lnTo>
                <a:lnTo>
                  <a:pt x="210979" y="2045489"/>
                </a:lnTo>
                <a:lnTo>
                  <a:pt x="171090" y="2025471"/>
                </a:lnTo>
                <a:lnTo>
                  <a:pt x="134352" y="2000654"/>
                </a:lnTo>
                <a:lnTo>
                  <a:pt x="101177" y="1971452"/>
                </a:lnTo>
                <a:lnTo>
                  <a:pt x="71977" y="1938276"/>
                </a:lnTo>
                <a:lnTo>
                  <a:pt x="47163" y="1901538"/>
                </a:lnTo>
                <a:lnTo>
                  <a:pt x="27146" y="1861649"/>
                </a:lnTo>
                <a:lnTo>
                  <a:pt x="12339" y="1819022"/>
                </a:lnTo>
                <a:lnTo>
                  <a:pt x="3153" y="1774068"/>
                </a:lnTo>
                <a:lnTo>
                  <a:pt x="0" y="1727200"/>
                </a:lnTo>
                <a:lnTo>
                  <a:pt x="0" y="34544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2C2B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6"/>
          <p:cNvSpPr txBox="1"/>
          <p:nvPr/>
        </p:nvSpPr>
        <p:spPr>
          <a:xfrm>
            <a:off x="3084288" y="4727407"/>
            <a:ext cx="2939141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spc="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науки </a:t>
            </a:r>
            <a:r>
              <a:rPr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молодежной </a:t>
            </a:r>
            <a:r>
              <a:rPr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Нижегородской</a:t>
            </a:r>
            <a:r>
              <a:rPr spc="-7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85725" algn="ctr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spc="-2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spc="-1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pc="-8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pc="-1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spc="-6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5/20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10209" algn="ctr">
              <a:lnSpc>
                <a:spcPct val="100000"/>
              </a:lnSpc>
            </a:pP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pc="-3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20.05.2020</a:t>
            </a:r>
            <a:r>
              <a:rPr spc="-6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6197600" y="4756433"/>
            <a:ext cx="2830286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по школе «Об организации работы по внедрению целевой модели наставничества»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85725" algn="ctr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spc="-20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295 - ОД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10209" algn="ctr">
              <a:lnSpc>
                <a:spcPct val="100000"/>
              </a:lnSpc>
            </a:pPr>
            <a:r>
              <a:rPr dirty="0" err="1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pc="-35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31.08.2020</a:t>
            </a:r>
            <a:r>
              <a:rPr spc="-6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9187544" y="4557485"/>
            <a:ext cx="2830286" cy="2119085"/>
          </a:xfrm>
          <a:custGeom>
            <a:avLst/>
            <a:gdLst/>
            <a:ahLst/>
            <a:cxnLst/>
            <a:rect l="l" t="t" r="r" b="b"/>
            <a:pathLst>
              <a:path w="3694429" h="2072639">
                <a:moveTo>
                  <a:pt x="0" y="345440"/>
                </a:moveTo>
                <a:lnTo>
                  <a:pt x="3153" y="298571"/>
                </a:lnTo>
                <a:lnTo>
                  <a:pt x="12339" y="253617"/>
                </a:lnTo>
                <a:lnTo>
                  <a:pt x="27146" y="210990"/>
                </a:lnTo>
                <a:lnTo>
                  <a:pt x="47163" y="171101"/>
                </a:lnTo>
                <a:lnTo>
                  <a:pt x="71977" y="134363"/>
                </a:lnTo>
                <a:lnTo>
                  <a:pt x="101177" y="101187"/>
                </a:lnTo>
                <a:lnTo>
                  <a:pt x="134352" y="71985"/>
                </a:lnTo>
                <a:lnTo>
                  <a:pt x="171090" y="47168"/>
                </a:lnTo>
                <a:lnTo>
                  <a:pt x="210979" y="27150"/>
                </a:lnTo>
                <a:lnTo>
                  <a:pt x="253609" y="12341"/>
                </a:lnTo>
                <a:lnTo>
                  <a:pt x="298566" y="3153"/>
                </a:lnTo>
                <a:lnTo>
                  <a:pt x="345439" y="0"/>
                </a:lnTo>
                <a:lnTo>
                  <a:pt x="3348735" y="0"/>
                </a:lnTo>
                <a:lnTo>
                  <a:pt x="3395604" y="3153"/>
                </a:lnTo>
                <a:lnTo>
                  <a:pt x="3440558" y="12341"/>
                </a:lnTo>
                <a:lnTo>
                  <a:pt x="3483185" y="27150"/>
                </a:lnTo>
                <a:lnTo>
                  <a:pt x="3523074" y="47168"/>
                </a:lnTo>
                <a:lnTo>
                  <a:pt x="3559812" y="71985"/>
                </a:lnTo>
                <a:lnTo>
                  <a:pt x="3592988" y="101187"/>
                </a:lnTo>
                <a:lnTo>
                  <a:pt x="3622190" y="134363"/>
                </a:lnTo>
                <a:lnTo>
                  <a:pt x="3647007" y="171101"/>
                </a:lnTo>
                <a:lnTo>
                  <a:pt x="3667025" y="210990"/>
                </a:lnTo>
                <a:lnTo>
                  <a:pt x="3681834" y="253617"/>
                </a:lnTo>
                <a:lnTo>
                  <a:pt x="3691022" y="298571"/>
                </a:lnTo>
                <a:lnTo>
                  <a:pt x="3694176" y="345440"/>
                </a:lnTo>
                <a:lnTo>
                  <a:pt x="3694176" y="1727200"/>
                </a:lnTo>
                <a:lnTo>
                  <a:pt x="3691022" y="1774068"/>
                </a:lnTo>
                <a:lnTo>
                  <a:pt x="3681834" y="1819022"/>
                </a:lnTo>
                <a:lnTo>
                  <a:pt x="3667025" y="1861649"/>
                </a:lnTo>
                <a:lnTo>
                  <a:pt x="3647007" y="1901538"/>
                </a:lnTo>
                <a:lnTo>
                  <a:pt x="3622190" y="1938276"/>
                </a:lnTo>
                <a:lnTo>
                  <a:pt x="3592988" y="1971452"/>
                </a:lnTo>
                <a:lnTo>
                  <a:pt x="3559812" y="2000654"/>
                </a:lnTo>
                <a:lnTo>
                  <a:pt x="3523074" y="2025471"/>
                </a:lnTo>
                <a:lnTo>
                  <a:pt x="3483185" y="2045489"/>
                </a:lnTo>
                <a:lnTo>
                  <a:pt x="3440558" y="2060298"/>
                </a:lnTo>
                <a:lnTo>
                  <a:pt x="3395604" y="2069486"/>
                </a:lnTo>
                <a:lnTo>
                  <a:pt x="3348735" y="2072640"/>
                </a:lnTo>
                <a:lnTo>
                  <a:pt x="345439" y="2072640"/>
                </a:lnTo>
                <a:lnTo>
                  <a:pt x="298566" y="2069486"/>
                </a:lnTo>
                <a:lnTo>
                  <a:pt x="253609" y="2060298"/>
                </a:lnTo>
                <a:lnTo>
                  <a:pt x="210979" y="2045489"/>
                </a:lnTo>
                <a:lnTo>
                  <a:pt x="171090" y="2025471"/>
                </a:lnTo>
                <a:lnTo>
                  <a:pt x="134352" y="2000654"/>
                </a:lnTo>
                <a:lnTo>
                  <a:pt x="101177" y="1971452"/>
                </a:lnTo>
                <a:lnTo>
                  <a:pt x="71977" y="1938276"/>
                </a:lnTo>
                <a:lnTo>
                  <a:pt x="47163" y="1901538"/>
                </a:lnTo>
                <a:lnTo>
                  <a:pt x="27146" y="1861649"/>
                </a:lnTo>
                <a:lnTo>
                  <a:pt x="12339" y="1819022"/>
                </a:lnTo>
                <a:lnTo>
                  <a:pt x="3153" y="1774068"/>
                </a:lnTo>
                <a:lnTo>
                  <a:pt x="0" y="1727200"/>
                </a:lnTo>
                <a:lnTo>
                  <a:pt x="0" y="34544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2C2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/>
          <p:cNvSpPr txBox="1"/>
          <p:nvPr/>
        </p:nvSpPr>
        <p:spPr>
          <a:xfrm>
            <a:off x="9296399" y="4633063"/>
            <a:ext cx="2663372" cy="19768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 algn="ctr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1.Положение о реализации программы наставничества</a:t>
            </a:r>
          </a:p>
          <a:p>
            <a:pPr marL="12700" marR="5080" indent="109220" algn="ctr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2.Программа наставничества МБОУ «Школа № 129»</a:t>
            </a:r>
          </a:p>
          <a:p>
            <a:pPr marL="12700" marR="5080" indent="109220" algn="ctr">
              <a:lnSpc>
                <a:spcPct val="100000"/>
              </a:lnSpc>
              <a:spcBef>
                <a:spcPts val="95"/>
              </a:spcBef>
            </a:pPr>
            <a:r>
              <a:rPr lang="ru-RU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3.Дорожная карта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310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D5F24541-512D-4FBD-A026-74176B9EFC1D}"/>
              </a:ext>
            </a:extLst>
          </p:cNvPr>
          <p:cNvSpPr txBox="1">
            <a:spLocks/>
          </p:cNvSpPr>
          <p:nvPr/>
        </p:nvSpPr>
        <p:spPr>
          <a:xfrm>
            <a:off x="1500414" y="2735116"/>
            <a:ext cx="9133114" cy="109665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3800" dirty="0">
              <a:solidFill>
                <a:schemeClr val="accent2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6600" y="203200"/>
            <a:ext cx="10515600" cy="98697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школе определён следующий механизм реализации системы наставничества:</a:t>
            </a:r>
          </a:p>
        </p:txBody>
      </p:sp>
      <p:grpSp>
        <p:nvGrpSpPr>
          <p:cNvPr id="7" name="object 11"/>
          <p:cNvGrpSpPr/>
          <p:nvPr/>
        </p:nvGrpSpPr>
        <p:grpSpPr>
          <a:xfrm>
            <a:off x="623316" y="1421020"/>
            <a:ext cx="3019770" cy="1830179"/>
            <a:chOff x="1537716" y="2074164"/>
            <a:chExt cx="2493645" cy="15011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object 12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2332228" y="0"/>
                  </a:moveTo>
                  <a:lnTo>
                    <a:pt x="148844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3"/>
                  </a:lnTo>
                  <a:lnTo>
                    <a:pt x="0" y="1340103"/>
                  </a:lnTo>
                  <a:lnTo>
                    <a:pt x="7591" y="1387136"/>
                  </a:lnTo>
                  <a:lnTo>
                    <a:pt x="28728" y="1427994"/>
                  </a:lnTo>
                  <a:lnTo>
                    <a:pt x="60953" y="1460219"/>
                  </a:lnTo>
                  <a:lnTo>
                    <a:pt x="101811" y="1481356"/>
                  </a:lnTo>
                  <a:lnTo>
                    <a:pt x="148844" y="1488948"/>
                  </a:lnTo>
                  <a:lnTo>
                    <a:pt x="2332228" y="1488948"/>
                  </a:lnTo>
                  <a:lnTo>
                    <a:pt x="2379260" y="1481356"/>
                  </a:lnTo>
                  <a:lnTo>
                    <a:pt x="2420118" y="1460219"/>
                  </a:lnTo>
                  <a:lnTo>
                    <a:pt x="2452343" y="1427994"/>
                  </a:lnTo>
                  <a:lnTo>
                    <a:pt x="2473480" y="1387136"/>
                  </a:lnTo>
                  <a:lnTo>
                    <a:pt x="2481072" y="1340103"/>
                  </a:lnTo>
                  <a:lnTo>
                    <a:pt x="2481072" y="148843"/>
                  </a:lnTo>
                  <a:lnTo>
                    <a:pt x="2473480" y="101811"/>
                  </a:lnTo>
                  <a:lnTo>
                    <a:pt x="2452343" y="60953"/>
                  </a:lnTo>
                  <a:lnTo>
                    <a:pt x="2420118" y="28728"/>
                  </a:lnTo>
                  <a:lnTo>
                    <a:pt x="2379260" y="7591"/>
                  </a:lnTo>
                  <a:lnTo>
                    <a:pt x="23322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0" y="148843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4" y="0"/>
                  </a:lnTo>
                  <a:lnTo>
                    <a:pt x="2332228" y="0"/>
                  </a:lnTo>
                  <a:lnTo>
                    <a:pt x="2379260" y="7591"/>
                  </a:lnTo>
                  <a:lnTo>
                    <a:pt x="2420118" y="28728"/>
                  </a:lnTo>
                  <a:lnTo>
                    <a:pt x="2452343" y="60953"/>
                  </a:lnTo>
                  <a:lnTo>
                    <a:pt x="2473480" y="101811"/>
                  </a:lnTo>
                  <a:lnTo>
                    <a:pt x="2481072" y="148843"/>
                  </a:lnTo>
                  <a:lnTo>
                    <a:pt x="2481072" y="1340103"/>
                  </a:lnTo>
                  <a:lnTo>
                    <a:pt x="2473480" y="1387136"/>
                  </a:lnTo>
                  <a:lnTo>
                    <a:pt x="2452343" y="1427994"/>
                  </a:lnTo>
                  <a:lnTo>
                    <a:pt x="2420118" y="1460219"/>
                  </a:lnTo>
                  <a:lnTo>
                    <a:pt x="2379260" y="1481356"/>
                  </a:lnTo>
                  <a:lnTo>
                    <a:pt x="2332228" y="1488948"/>
                  </a:lnTo>
                  <a:lnTo>
                    <a:pt x="148844" y="1488948"/>
                  </a:lnTo>
                  <a:lnTo>
                    <a:pt x="101811" y="1481356"/>
                  </a:lnTo>
                  <a:lnTo>
                    <a:pt x="60953" y="1460219"/>
                  </a:lnTo>
                  <a:lnTo>
                    <a:pt x="28728" y="1427994"/>
                  </a:lnTo>
                  <a:lnTo>
                    <a:pt x="7591" y="1387136"/>
                  </a:lnTo>
                  <a:lnTo>
                    <a:pt x="0" y="1340103"/>
                  </a:lnTo>
                  <a:lnTo>
                    <a:pt x="0" y="148843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1"/>
          <p:cNvGrpSpPr/>
          <p:nvPr/>
        </p:nvGrpSpPr>
        <p:grpSpPr>
          <a:xfrm>
            <a:off x="4172059" y="4229535"/>
            <a:ext cx="3019770" cy="1830179"/>
            <a:chOff x="1537716" y="2074164"/>
            <a:chExt cx="2493645" cy="15011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object 12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2332228" y="0"/>
                  </a:moveTo>
                  <a:lnTo>
                    <a:pt x="148844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3"/>
                  </a:lnTo>
                  <a:lnTo>
                    <a:pt x="0" y="1340103"/>
                  </a:lnTo>
                  <a:lnTo>
                    <a:pt x="7591" y="1387136"/>
                  </a:lnTo>
                  <a:lnTo>
                    <a:pt x="28728" y="1427994"/>
                  </a:lnTo>
                  <a:lnTo>
                    <a:pt x="60953" y="1460219"/>
                  </a:lnTo>
                  <a:lnTo>
                    <a:pt x="101811" y="1481356"/>
                  </a:lnTo>
                  <a:lnTo>
                    <a:pt x="148844" y="1488948"/>
                  </a:lnTo>
                  <a:lnTo>
                    <a:pt x="2332228" y="1488948"/>
                  </a:lnTo>
                  <a:lnTo>
                    <a:pt x="2379260" y="1481356"/>
                  </a:lnTo>
                  <a:lnTo>
                    <a:pt x="2420118" y="1460219"/>
                  </a:lnTo>
                  <a:lnTo>
                    <a:pt x="2452343" y="1427994"/>
                  </a:lnTo>
                  <a:lnTo>
                    <a:pt x="2473480" y="1387136"/>
                  </a:lnTo>
                  <a:lnTo>
                    <a:pt x="2481072" y="1340103"/>
                  </a:lnTo>
                  <a:lnTo>
                    <a:pt x="2481072" y="148843"/>
                  </a:lnTo>
                  <a:lnTo>
                    <a:pt x="2473480" y="101811"/>
                  </a:lnTo>
                  <a:lnTo>
                    <a:pt x="2452343" y="60953"/>
                  </a:lnTo>
                  <a:lnTo>
                    <a:pt x="2420118" y="28728"/>
                  </a:lnTo>
                  <a:lnTo>
                    <a:pt x="2379260" y="7591"/>
                  </a:lnTo>
                  <a:lnTo>
                    <a:pt x="23322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0" y="148843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4" y="0"/>
                  </a:lnTo>
                  <a:lnTo>
                    <a:pt x="2332228" y="0"/>
                  </a:lnTo>
                  <a:lnTo>
                    <a:pt x="2379260" y="7591"/>
                  </a:lnTo>
                  <a:lnTo>
                    <a:pt x="2420118" y="28728"/>
                  </a:lnTo>
                  <a:lnTo>
                    <a:pt x="2452343" y="60953"/>
                  </a:lnTo>
                  <a:lnTo>
                    <a:pt x="2473480" y="101811"/>
                  </a:lnTo>
                  <a:lnTo>
                    <a:pt x="2481072" y="148843"/>
                  </a:lnTo>
                  <a:lnTo>
                    <a:pt x="2481072" y="1340103"/>
                  </a:lnTo>
                  <a:lnTo>
                    <a:pt x="2473480" y="1387136"/>
                  </a:lnTo>
                  <a:lnTo>
                    <a:pt x="2452343" y="1427994"/>
                  </a:lnTo>
                  <a:lnTo>
                    <a:pt x="2420118" y="1460219"/>
                  </a:lnTo>
                  <a:lnTo>
                    <a:pt x="2379260" y="1481356"/>
                  </a:lnTo>
                  <a:lnTo>
                    <a:pt x="2332228" y="1488948"/>
                  </a:lnTo>
                  <a:lnTo>
                    <a:pt x="148844" y="1488948"/>
                  </a:lnTo>
                  <a:lnTo>
                    <a:pt x="101811" y="1481356"/>
                  </a:lnTo>
                  <a:lnTo>
                    <a:pt x="60953" y="1460219"/>
                  </a:lnTo>
                  <a:lnTo>
                    <a:pt x="28728" y="1427994"/>
                  </a:lnTo>
                  <a:lnTo>
                    <a:pt x="7591" y="1387136"/>
                  </a:lnTo>
                  <a:lnTo>
                    <a:pt x="0" y="1340103"/>
                  </a:lnTo>
                  <a:lnTo>
                    <a:pt x="0" y="148843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1"/>
          <p:cNvGrpSpPr/>
          <p:nvPr/>
        </p:nvGrpSpPr>
        <p:grpSpPr>
          <a:xfrm>
            <a:off x="652345" y="4280335"/>
            <a:ext cx="3019770" cy="1830179"/>
            <a:chOff x="1537716" y="2074164"/>
            <a:chExt cx="2493645" cy="15011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object 12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2332228" y="0"/>
                  </a:moveTo>
                  <a:lnTo>
                    <a:pt x="148844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3"/>
                  </a:lnTo>
                  <a:lnTo>
                    <a:pt x="0" y="1340103"/>
                  </a:lnTo>
                  <a:lnTo>
                    <a:pt x="7591" y="1387136"/>
                  </a:lnTo>
                  <a:lnTo>
                    <a:pt x="28728" y="1427994"/>
                  </a:lnTo>
                  <a:lnTo>
                    <a:pt x="60953" y="1460219"/>
                  </a:lnTo>
                  <a:lnTo>
                    <a:pt x="101811" y="1481356"/>
                  </a:lnTo>
                  <a:lnTo>
                    <a:pt x="148844" y="1488948"/>
                  </a:lnTo>
                  <a:lnTo>
                    <a:pt x="2332228" y="1488948"/>
                  </a:lnTo>
                  <a:lnTo>
                    <a:pt x="2379260" y="1481356"/>
                  </a:lnTo>
                  <a:lnTo>
                    <a:pt x="2420118" y="1460219"/>
                  </a:lnTo>
                  <a:lnTo>
                    <a:pt x="2452343" y="1427994"/>
                  </a:lnTo>
                  <a:lnTo>
                    <a:pt x="2473480" y="1387136"/>
                  </a:lnTo>
                  <a:lnTo>
                    <a:pt x="2481072" y="1340103"/>
                  </a:lnTo>
                  <a:lnTo>
                    <a:pt x="2481072" y="148843"/>
                  </a:lnTo>
                  <a:lnTo>
                    <a:pt x="2473480" y="101811"/>
                  </a:lnTo>
                  <a:lnTo>
                    <a:pt x="2452343" y="60953"/>
                  </a:lnTo>
                  <a:lnTo>
                    <a:pt x="2420118" y="28728"/>
                  </a:lnTo>
                  <a:lnTo>
                    <a:pt x="2379260" y="7591"/>
                  </a:lnTo>
                  <a:lnTo>
                    <a:pt x="23322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0" y="148843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4" y="0"/>
                  </a:lnTo>
                  <a:lnTo>
                    <a:pt x="2332228" y="0"/>
                  </a:lnTo>
                  <a:lnTo>
                    <a:pt x="2379260" y="7591"/>
                  </a:lnTo>
                  <a:lnTo>
                    <a:pt x="2420118" y="28728"/>
                  </a:lnTo>
                  <a:lnTo>
                    <a:pt x="2452343" y="60953"/>
                  </a:lnTo>
                  <a:lnTo>
                    <a:pt x="2473480" y="101811"/>
                  </a:lnTo>
                  <a:lnTo>
                    <a:pt x="2481072" y="148843"/>
                  </a:lnTo>
                  <a:lnTo>
                    <a:pt x="2481072" y="1340103"/>
                  </a:lnTo>
                  <a:lnTo>
                    <a:pt x="2473480" y="1387136"/>
                  </a:lnTo>
                  <a:lnTo>
                    <a:pt x="2452343" y="1427994"/>
                  </a:lnTo>
                  <a:lnTo>
                    <a:pt x="2420118" y="1460219"/>
                  </a:lnTo>
                  <a:lnTo>
                    <a:pt x="2379260" y="1481356"/>
                  </a:lnTo>
                  <a:lnTo>
                    <a:pt x="2332228" y="1488948"/>
                  </a:lnTo>
                  <a:lnTo>
                    <a:pt x="148844" y="1488948"/>
                  </a:lnTo>
                  <a:lnTo>
                    <a:pt x="101811" y="1481356"/>
                  </a:lnTo>
                  <a:lnTo>
                    <a:pt x="60953" y="1460219"/>
                  </a:lnTo>
                  <a:lnTo>
                    <a:pt x="28728" y="1427994"/>
                  </a:lnTo>
                  <a:lnTo>
                    <a:pt x="7591" y="1387136"/>
                  </a:lnTo>
                  <a:lnTo>
                    <a:pt x="0" y="1340103"/>
                  </a:lnTo>
                  <a:lnTo>
                    <a:pt x="0" y="148843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1"/>
          <p:cNvGrpSpPr/>
          <p:nvPr/>
        </p:nvGrpSpPr>
        <p:grpSpPr>
          <a:xfrm>
            <a:off x="7699031" y="1413762"/>
            <a:ext cx="3019770" cy="1830179"/>
            <a:chOff x="1537716" y="2074164"/>
            <a:chExt cx="2493645" cy="15011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object 12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2332228" y="0"/>
                  </a:moveTo>
                  <a:lnTo>
                    <a:pt x="148844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3"/>
                  </a:lnTo>
                  <a:lnTo>
                    <a:pt x="0" y="1340103"/>
                  </a:lnTo>
                  <a:lnTo>
                    <a:pt x="7591" y="1387136"/>
                  </a:lnTo>
                  <a:lnTo>
                    <a:pt x="28728" y="1427994"/>
                  </a:lnTo>
                  <a:lnTo>
                    <a:pt x="60953" y="1460219"/>
                  </a:lnTo>
                  <a:lnTo>
                    <a:pt x="101811" y="1481356"/>
                  </a:lnTo>
                  <a:lnTo>
                    <a:pt x="148844" y="1488948"/>
                  </a:lnTo>
                  <a:lnTo>
                    <a:pt x="2332228" y="1488948"/>
                  </a:lnTo>
                  <a:lnTo>
                    <a:pt x="2379260" y="1481356"/>
                  </a:lnTo>
                  <a:lnTo>
                    <a:pt x="2420118" y="1460219"/>
                  </a:lnTo>
                  <a:lnTo>
                    <a:pt x="2452343" y="1427994"/>
                  </a:lnTo>
                  <a:lnTo>
                    <a:pt x="2473480" y="1387136"/>
                  </a:lnTo>
                  <a:lnTo>
                    <a:pt x="2481072" y="1340103"/>
                  </a:lnTo>
                  <a:lnTo>
                    <a:pt x="2481072" y="148843"/>
                  </a:lnTo>
                  <a:lnTo>
                    <a:pt x="2473480" y="101811"/>
                  </a:lnTo>
                  <a:lnTo>
                    <a:pt x="2452343" y="60953"/>
                  </a:lnTo>
                  <a:lnTo>
                    <a:pt x="2420118" y="28728"/>
                  </a:lnTo>
                  <a:lnTo>
                    <a:pt x="2379260" y="7591"/>
                  </a:lnTo>
                  <a:lnTo>
                    <a:pt x="23322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0" y="148843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4" y="0"/>
                  </a:lnTo>
                  <a:lnTo>
                    <a:pt x="2332228" y="0"/>
                  </a:lnTo>
                  <a:lnTo>
                    <a:pt x="2379260" y="7591"/>
                  </a:lnTo>
                  <a:lnTo>
                    <a:pt x="2420118" y="28728"/>
                  </a:lnTo>
                  <a:lnTo>
                    <a:pt x="2452343" y="60953"/>
                  </a:lnTo>
                  <a:lnTo>
                    <a:pt x="2473480" y="101811"/>
                  </a:lnTo>
                  <a:lnTo>
                    <a:pt x="2481072" y="148843"/>
                  </a:lnTo>
                  <a:lnTo>
                    <a:pt x="2481072" y="1340103"/>
                  </a:lnTo>
                  <a:lnTo>
                    <a:pt x="2473480" y="1387136"/>
                  </a:lnTo>
                  <a:lnTo>
                    <a:pt x="2452343" y="1427994"/>
                  </a:lnTo>
                  <a:lnTo>
                    <a:pt x="2420118" y="1460219"/>
                  </a:lnTo>
                  <a:lnTo>
                    <a:pt x="2379260" y="1481356"/>
                  </a:lnTo>
                  <a:lnTo>
                    <a:pt x="2332228" y="1488948"/>
                  </a:lnTo>
                  <a:lnTo>
                    <a:pt x="148844" y="1488948"/>
                  </a:lnTo>
                  <a:lnTo>
                    <a:pt x="101811" y="1481356"/>
                  </a:lnTo>
                  <a:lnTo>
                    <a:pt x="60953" y="1460219"/>
                  </a:lnTo>
                  <a:lnTo>
                    <a:pt x="28728" y="1427994"/>
                  </a:lnTo>
                  <a:lnTo>
                    <a:pt x="7591" y="1387136"/>
                  </a:lnTo>
                  <a:lnTo>
                    <a:pt x="0" y="1340103"/>
                  </a:lnTo>
                  <a:lnTo>
                    <a:pt x="0" y="148843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1"/>
          <p:cNvGrpSpPr/>
          <p:nvPr/>
        </p:nvGrpSpPr>
        <p:grpSpPr>
          <a:xfrm>
            <a:off x="4150288" y="1406506"/>
            <a:ext cx="3019770" cy="1830179"/>
            <a:chOff x="1537716" y="2074164"/>
            <a:chExt cx="2493645" cy="15011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object 12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2332228" y="0"/>
                  </a:moveTo>
                  <a:lnTo>
                    <a:pt x="148844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3"/>
                  </a:lnTo>
                  <a:lnTo>
                    <a:pt x="0" y="1340103"/>
                  </a:lnTo>
                  <a:lnTo>
                    <a:pt x="7591" y="1387136"/>
                  </a:lnTo>
                  <a:lnTo>
                    <a:pt x="28728" y="1427994"/>
                  </a:lnTo>
                  <a:lnTo>
                    <a:pt x="60953" y="1460219"/>
                  </a:lnTo>
                  <a:lnTo>
                    <a:pt x="101811" y="1481356"/>
                  </a:lnTo>
                  <a:lnTo>
                    <a:pt x="148844" y="1488948"/>
                  </a:lnTo>
                  <a:lnTo>
                    <a:pt x="2332228" y="1488948"/>
                  </a:lnTo>
                  <a:lnTo>
                    <a:pt x="2379260" y="1481356"/>
                  </a:lnTo>
                  <a:lnTo>
                    <a:pt x="2420118" y="1460219"/>
                  </a:lnTo>
                  <a:lnTo>
                    <a:pt x="2452343" y="1427994"/>
                  </a:lnTo>
                  <a:lnTo>
                    <a:pt x="2473480" y="1387136"/>
                  </a:lnTo>
                  <a:lnTo>
                    <a:pt x="2481072" y="1340103"/>
                  </a:lnTo>
                  <a:lnTo>
                    <a:pt x="2481072" y="148843"/>
                  </a:lnTo>
                  <a:lnTo>
                    <a:pt x="2473480" y="101811"/>
                  </a:lnTo>
                  <a:lnTo>
                    <a:pt x="2452343" y="60953"/>
                  </a:lnTo>
                  <a:lnTo>
                    <a:pt x="2420118" y="28728"/>
                  </a:lnTo>
                  <a:lnTo>
                    <a:pt x="2379260" y="7591"/>
                  </a:lnTo>
                  <a:lnTo>
                    <a:pt x="23322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0" y="148843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4" y="0"/>
                  </a:lnTo>
                  <a:lnTo>
                    <a:pt x="2332228" y="0"/>
                  </a:lnTo>
                  <a:lnTo>
                    <a:pt x="2379260" y="7591"/>
                  </a:lnTo>
                  <a:lnTo>
                    <a:pt x="2420118" y="28728"/>
                  </a:lnTo>
                  <a:lnTo>
                    <a:pt x="2452343" y="60953"/>
                  </a:lnTo>
                  <a:lnTo>
                    <a:pt x="2473480" y="101811"/>
                  </a:lnTo>
                  <a:lnTo>
                    <a:pt x="2481072" y="148843"/>
                  </a:lnTo>
                  <a:lnTo>
                    <a:pt x="2481072" y="1340103"/>
                  </a:lnTo>
                  <a:lnTo>
                    <a:pt x="2473480" y="1387136"/>
                  </a:lnTo>
                  <a:lnTo>
                    <a:pt x="2452343" y="1427994"/>
                  </a:lnTo>
                  <a:lnTo>
                    <a:pt x="2420118" y="1460219"/>
                  </a:lnTo>
                  <a:lnTo>
                    <a:pt x="2379260" y="1481356"/>
                  </a:lnTo>
                  <a:lnTo>
                    <a:pt x="2332228" y="1488948"/>
                  </a:lnTo>
                  <a:lnTo>
                    <a:pt x="148844" y="1488948"/>
                  </a:lnTo>
                  <a:lnTo>
                    <a:pt x="101811" y="1481356"/>
                  </a:lnTo>
                  <a:lnTo>
                    <a:pt x="60953" y="1460219"/>
                  </a:lnTo>
                  <a:lnTo>
                    <a:pt x="28728" y="1427994"/>
                  </a:lnTo>
                  <a:lnTo>
                    <a:pt x="7591" y="1387136"/>
                  </a:lnTo>
                  <a:lnTo>
                    <a:pt x="0" y="1340103"/>
                  </a:lnTo>
                  <a:lnTo>
                    <a:pt x="0" y="148843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11"/>
          <p:cNvGrpSpPr/>
          <p:nvPr/>
        </p:nvGrpSpPr>
        <p:grpSpPr>
          <a:xfrm>
            <a:off x="7713544" y="4200505"/>
            <a:ext cx="3019770" cy="1830179"/>
            <a:chOff x="1537716" y="2074164"/>
            <a:chExt cx="2493645" cy="15011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3" name="object 12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2332228" y="0"/>
                  </a:moveTo>
                  <a:lnTo>
                    <a:pt x="148844" y="0"/>
                  </a:lnTo>
                  <a:lnTo>
                    <a:pt x="101811" y="7591"/>
                  </a:lnTo>
                  <a:lnTo>
                    <a:pt x="60953" y="28728"/>
                  </a:lnTo>
                  <a:lnTo>
                    <a:pt x="28728" y="60953"/>
                  </a:lnTo>
                  <a:lnTo>
                    <a:pt x="7591" y="101811"/>
                  </a:lnTo>
                  <a:lnTo>
                    <a:pt x="0" y="148843"/>
                  </a:lnTo>
                  <a:lnTo>
                    <a:pt x="0" y="1340103"/>
                  </a:lnTo>
                  <a:lnTo>
                    <a:pt x="7591" y="1387136"/>
                  </a:lnTo>
                  <a:lnTo>
                    <a:pt x="28728" y="1427994"/>
                  </a:lnTo>
                  <a:lnTo>
                    <a:pt x="60953" y="1460219"/>
                  </a:lnTo>
                  <a:lnTo>
                    <a:pt x="101811" y="1481356"/>
                  </a:lnTo>
                  <a:lnTo>
                    <a:pt x="148844" y="1488948"/>
                  </a:lnTo>
                  <a:lnTo>
                    <a:pt x="2332228" y="1488948"/>
                  </a:lnTo>
                  <a:lnTo>
                    <a:pt x="2379260" y="1481356"/>
                  </a:lnTo>
                  <a:lnTo>
                    <a:pt x="2420118" y="1460219"/>
                  </a:lnTo>
                  <a:lnTo>
                    <a:pt x="2452343" y="1427994"/>
                  </a:lnTo>
                  <a:lnTo>
                    <a:pt x="2473480" y="1387136"/>
                  </a:lnTo>
                  <a:lnTo>
                    <a:pt x="2481072" y="1340103"/>
                  </a:lnTo>
                  <a:lnTo>
                    <a:pt x="2481072" y="148843"/>
                  </a:lnTo>
                  <a:lnTo>
                    <a:pt x="2473480" y="101811"/>
                  </a:lnTo>
                  <a:lnTo>
                    <a:pt x="2452343" y="60953"/>
                  </a:lnTo>
                  <a:lnTo>
                    <a:pt x="2420118" y="28728"/>
                  </a:lnTo>
                  <a:lnTo>
                    <a:pt x="2379260" y="7591"/>
                  </a:lnTo>
                  <a:lnTo>
                    <a:pt x="23322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3"/>
            <p:cNvSpPr/>
            <p:nvPr/>
          </p:nvSpPr>
          <p:spPr>
            <a:xfrm>
              <a:off x="1543812" y="2080260"/>
              <a:ext cx="2481580" cy="1489075"/>
            </a:xfrm>
            <a:custGeom>
              <a:avLst/>
              <a:gdLst/>
              <a:ahLst/>
              <a:cxnLst/>
              <a:rect l="l" t="t" r="r" b="b"/>
              <a:pathLst>
                <a:path w="2481579" h="1489075">
                  <a:moveTo>
                    <a:pt x="0" y="148843"/>
                  </a:moveTo>
                  <a:lnTo>
                    <a:pt x="7591" y="101811"/>
                  </a:lnTo>
                  <a:lnTo>
                    <a:pt x="28728" y="60953"/>
                  </a:lnTo>
                  <a:lnTo>
                    <a:pt x="60953" y="28728"/>
                  </a:lnTo>
                  <a:lnTo>
                    <a:pt x="101811" y="7591"/>
                  </a:lnTo>
                  <a:lnTo>
                    <a:pt x="148844" y="0"/>
                  </a:lnTo>
                  <a:lnTo>
                    <a:pt x="2332228" y="0"/>
                  </a:lnTo>
                  <a:lnTo>
                    <a:pt x="2379260" y="7591"/>
                  </a:lnTo>
                  <a:lnTo>
                    <a:pt x="2420118" y="28728"/>
                  </a:lnTo>
                  <a:lnTo>
                    <a:pt x="2452343" y="60953"/>
                  </a:lnTo>
                  <a:lnTo>
                    <a:pt x="2473480" y="101811"/>
                  </a:lnTo>
                  <a:lnTo>
                    <a:pt x="2481072" y="148843"/>
                  </a:lnTo>
                  <a:lnTo>
                    <a:pt x="2481072" y="1340103"/>
                  </a:lnTo>
                  <a:lnTo>
                    <a:pt x="2473480" y="1387136"/>
                  </a:lnTo>
                  <a:lnTo>
                    <a:pt x="2452343" y="1427994"/>
                  </a:lnTo>
                  <a:lnTo>
                    <a:pt x="2420118" y="1460219"/>
                  </a:lnTo>
                  <a:lnTo>
                    <a:pt x="2379260" y="1481356"/>
                  </a:lnTo>
                  <a:lnTo>
                    <a:pt x="2332228" y="1488948"/>
                  </a:lnTo>
                  <a:lnTo>
                    <a:pt x="148844" y="1488948"/>
                  </a:lnTo>
                  <a:lnTo>
                    <a:pt x="101811" y="1481356"/>
                  </a:lnTo>
                  <a:lnTo>
                    <a:pt x="60953" y="1460219"/>
                  </a:lnTo>
                  <a:lnTo>
                    <a:pt x="28728" y="1427994"/>
                  </a:lnTo>
                  <a:lnTo>
                    <a:pt x="7591" y="1387136"/>
                  </a:lnTo>
                  <a:lnTo>
                    <a:pt x="0" y="1340103"/>
                  </a:lnTo>
                  <a:lnTo>
                    <a:pt x="0" y="148843"/>
                  </a:lnTo>
                  <a:close/>
                </a:path>
              </a:pathLst>
            </a:custGeom>
            <a:grpFill/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Стрелка вправо 24"/>
          <p:cNvSpPr/>
          <p:nvPr/>
        </p:nvSpPr>
        <p:spPr>
          <a:xfrm>
            <a:off x="3672114" y="2133600"/>
            <a:ext cx="464457" cy="595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7220856" y="2126343"/>
            <a:ext cx="464457" cy="595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3679372" y="4927601"/>
            <a:ext cx="464457" cy="595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7206343" y="4913085"/>
            <a:ext cx="464457" cy="595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9049657" y="3432629"/>
            <a:ext cx="464457" cy="595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41"/>
          <p:cNvSpPr/>
          <p:nvPr/>
        </p:nvSpPr>
        <p:spPr>
          <a:xfrm>
            <a:off x="1313760" y="3582559"/>
            <a:ext cx="3486150" cy="0"/>
          </a:xfrm>
          <a:custGeom>
            <a:avLst/>
            <a:gdLst/>
            <a:ahLst/>
            <a:cxnLst/>
            <a:rect l="l" t="t" r="r" b="b"/>
            <a:pathLst>
              <a:path w="3486150">
                <a:moveTo>
                  <a:pt x="0" y="0"/>
                </a:moveTo>
                <a:lnTo>
                  <a:pt x="3486150" y="0"/>
                </a:lnTo>
              </a:path>
            </a:pathLst>
          </a:custGeom>
          <a:ln w="57912">
            <a:solidFill>
              <a:srgbClr val="2C2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2"/>
          <p:cNvSpPr/>
          <p:nvPr/>
        </p:nvSpPr>
        <p:spPr>
          <a:xfrm>
            <a:off x="2509229" y="3839464"/>
            <a:ext cx="6219190" cy="0"/>
          </a:xfrm>
          <a:custGeom>
            <a:avLst/>
            <a:gdLst/>
            <a:ahLst/>
            <a:cxnLst/>
            <a:rect l="l" t="t" r="r" b="b"/>
            <a:pathLst>
              <a:path w="6219190">
                <a:moveTo>
                  <a:pt x="0" y="0"/>
                </a:moveTo>
                <a:lnTo>
                  <a:pt x="6219189" y="0"/>
                </a:lnTo>
              </a:path>
            </a:pathLst>
          </a:custGeom>
          <a:ln w="57912">
            <a:solidFill>
              <a:srgbClr val="2C2B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80855" y="369461"/>
            <a:ext cx="716279" cy="717803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51544" y="1465942"/>
            <a:ext cx="310605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5"/>
              </a:lnSpc>
              <a:spcBef>
                <a:spcPts val="1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sz="1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ru-RU" sz="1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marL="3810" algn="ctr">
              <a:lnSpc>
                <a:spcPts val="1845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spc="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авнич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spc="3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тва</a:t>
            </a:r>
          </a:p>
          <a:p>
            <a:pPr marL="3810" algn="ctr">
              <a:lnSpc>
                <a:spcPts val="1845"/>
              </a:lnSpc>
            </a:pP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(поиск партнёров, заключение соглашений о сотрудничестве; разработка совместных планов мероприятий)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38171" y="1770743"/>
            <a:ext cx="2873829" cy="113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270" algn="ctr">
              <a:lnSpc>
                <a:spcPct val="85200"/>
              </a:lnSpc>
              <a:spcBef>
                <a:spcPts val="420"/>
              </a:spcBef>
            </a:pP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Обновление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базы </a:t>
            </a:r>
            <a:r>
              <a:rPr lang="ru-RU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наставляемых,</a:t>
            </a:r>
          </a:p>
          <a:p>
            <a:pPr marL="12700" marR="5080" indent="1270" algn="ctr">
              <a:lnSpc>
                <a:spcPct val="85200"/>
              </a:lnSpc>
              <a:spcBef>
                <a:spcPts val="42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наставников </a:t>
            </a:r>
          </a:p>
          <a:p>
            <a:pPr marL="12700" marR="5080" indent="1270" algn="ctr">
              <a:lnSpc>
                <a:spcPct val="85200"/>
              </a:lnSpc>
              <a:spcBef>
                <a:spcPts val="42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(ежегодно в сентябре)</a:t>
            </a:r>
          </a:p>
        </p:txBody>
      </p:sp>
      <p:sp>
        <p:nvSpPr>
          <p:cNvPr id="40" name="object 29"/>
          <p:cNvSpPr txBox="1"/>
          <p:nvPr/>
        </p:nvSpPr>
        <p:spPr>
          <a:xfrm>
            <a:off x="7917542" y="1698171"/>
            <a:ext cx="2576286" cy="12670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16535" marR="5080" indent="-204470" algn="ctr">
              <a:lnSpc>
                <a:spcPts val="1900"/>
              </a:lnSpc>
              <a:spcBef>
                <a:spcPts val="38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Отбор</a:t>
            </a:r>
            <a:r>
              <a:rPr sz="1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spc="-5" dirty="0" err="1">
                <a:latin typeface="Times New Roman" pitchFamily="18" charset="0"/>
                <a:cs typeface="Times New Roman" pitchFamily="18" charset="0"/>
              </a:rPr>
              <a:t>наставников</a:t>
            </a: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(проведение тренингов, лекций, собеседований, встреч, анкетирование)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823199" y="4256777"/>
            <a:ext cx="2815771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371475" algn="ctr">
              <a:lnSpc>
                <a:spcPts val="1850"/>
              </a:lnSpc>
              <a:spcBef>
                <a:spcPts val="420"/>
              </a:spcBef>
            </a:pP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Формирование  наставнических пар или групп (организация встреч наставников с наставляемыми, заключение соглашений  сотрудничестве)</a:t>
            </a:r>
          </a:p>
        </p:txBody>
      </p:sp>
      <p:sp>
        <p:nvSpPr>
          <p:cNvPr id="42" name="object 34"/>
          <p:cNvSpPr txBox="1"/>
          <p:nvPr/>
        </p:nvSpPr>
        <p:spPr>
          <a:xfrm>
            <a:off x="4165600" y="4267200"/>
            <a:ext cx="3062514" cy="175945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371475" algn="ctr">
              <a:lnSpc>
                <a:spcPts val="1850"/>
              </a:lnSpc>
              <a:spcBef>
                <a:spcPts val="420"/>
              </a:spcBef>
            </a:pPr>
            <a:r>
              <a:rPr lang="ru-RU" spc="-5" dirty="0">
                <a:latin typeface="Times New Roman" pitchFamily="18" charset="0"/>
                <a:cs typeface="Times New Roman" pitchFamily="18" charset="0"/>
              </a:rPr>
              <a:t>Организация  работы наставнических    пар/групп (участие в мероприятиях, посещение мастер-классов, проб в учреждениях профессионального образования)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39"/>
          <p:cNvSpPr txBox="1"/>
          <p:nvPr/>
        </p:nvSpPr>
        <p:spPr>
          <a:xfrm>
            <a:off x="756792" y="4629093"/>
            <a:ext cx="2784694" cy="13183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39700" algn="ctr">
              <a:lnSpc>
                <a:spcPts val="1900"/>
              </a:lnSpc>
              <a:spcBef>
                <a:spcPts val="380"/>
              </a:spcBef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Завершение</a:t>
            </a:r>
            <a:r>
              <a:rPr lang="ru-RU" sz="1800" spc="-5" dirty="0">
                <a:latin typeface="Times New Roman" pitchFamily="18" charset="0"/>
                <a:cs typeface="Times New Roman" pitchFamily="18" charset="0"/>
              </a:rPr>
              <a:t> программы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spc="3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5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авнич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800" spc="3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тва</a:t>
            </a:r>
            <a:r>
              <a:rPr lang="ru-RU" sz="1800" spc="-5" dirty="0">
                <a:latin typeface="Times New Roman" pitchFamily="18" charset="0"/>
                <a:cs typeface="Times New Roman" pitchFamily="18" charset="0"/>
              </a:rPr>
              <a:t> учебного года</a:t>
            </a:r>
          </a:p>
          <a:p>
            <a:pPr marL="12700" marR="5080" indent="139700" algn="ctr">
              <a:lnSpc>
                <a:spcPts val="1900"/>
              </a:lnSpc>
              <a:spcBef>
                <a:spcPts val="380"/>
              </a:spcBef>
            </a:pPr>
            <a:r>
              <a:rPr lang="ru-RU" sz="1800" spc="-5" dirty="0">
                <a:latin typeface="Times New Roman" pitchFamily="18" charset="0"/>
                <a:cs typeface="Times New Roman" pitchFamily="18" charset="0"/>
              </a:rPr>
              <a:t> (подведение итогов, награждение участников)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224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5D99CD-C6AE-43D7-A784-5BF49FF5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0"/>
            <a:ext cx="10595429" cy="7837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школьной системы наставничества являются:</a:t>
            </a:r>
          </a:p>
        </p:txBody>
      </p:sp>
      <p:pic>
        <p:nvPicPr>
          <p:cNvPr id="15" name="object 4"/>
          <p:cNvPicPr/>
          <p:nvPr/>
        </p:nvPicPr>
        <p:blipFill>
          <a:blip r:embed="rId2" cstate="print"/>
          <a:srcRect r="-17422"/>
          <a:stretch>
            <a:fillRect/>
          </a:stretch>
        </p:blipFill>
        <p:spPr>
          <a:xfrm>
            <a:off x="4510311" y="2710543"/>
            <a:ext cx="3835402" cy="7293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object 4"/>
          <p:cNvPicPr/>
          <p:nvPr/>
        </p:nvPicPr>
        <p:blipFill>
          <a:blip r:embed="rId2" cstate="print"/>
          <a:srcRect r="-17422"/>
          <a:stretch>
            <a:fillRect/>
          </a:stretch>
        </p:blipFill>
        <p:spPr>
          <a:xfrm>
            <a:off x="4575628" y="1948543"/>
            <a:ext cx="4002316" cy="6640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Выноска со стрелкой вправо 16"/>
          <p:cNvSpPr/>
          <p:nvPr/>
        </p:nvSpPr>
        <p:spPr>
          <a:xfrm>
            <a:off x="362857" y="1364344"/>
            <a:ext cx="4151085" cy="384628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«Школа № 129»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Куратор: Сидорова А.В.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Педагог-психолог: Юрлова А.С.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 5-11 классов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коллектив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="" xmlns:a16="http://schemas.microsoft.com/office/drawing/2014/main" id="{F7C103C6-6388-4FD8-8DAE-DF6F3E5BA230}"/>
              </a:ext>
            </a:extLst>
          </p:cNvPr>
          <p:cNvSpPr txBox="1">
            <a:spLocks/>
          </p:cNvSpPr>
          <p:nvPr/>
        </p:nvSpPr>
        <p:spPr>
          <a:xfrm>
            <a:off x="4760685" y="1915884"/>
            <a:ext cx="3018973" cy="63862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Наставническая пара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Ученик- ученик</a:t>
            </a:r>
          </a:p>
        </p:txBody>
      </p:sp>
      <p:sp>
        <p:nvSpPr>
          <p:cNvPr id="19" name="Нижний колонтитул 4">
            <a:extLst>
              <a:ext uri="{FF2B5EF4-FFF2-40B4-BE49-F238E27FC236}">
                <a16:creationId xmlns="" xmlns:a16="http://schemas.microsoft.com/office/drawing/2014/main" id="{F7C103C6-6388-4FD8-8DAE-DF6F3E5BA230}"/>
              </a:ext>
            </a:extLst>
          </p:cNvPr>
          <p:cNvSpPr txBox="1">
            <a:spLocks/>
          </p:cNvSpPr>
          <p:nvPr/>
        </p:nvSpPr>
        <p:spPr>
          <a:xfrm>
            <a:off x="4651827" y="2706913"/>
            <a:ext cx="3018973" cy="63862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Наставническая пара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 - ученик</a:t>
            </a:r>
          </a:p>
        </p:txBody>
      </p:sp>
      <p:pic>
        <p:nvPicPr>
          <p:cNvPr id="21" name="object 4"/>
          <p:cNvPicPr/>
          <p:nvPr/>
        </p:nvPicPr>
        <p:blipFill>
          <a:blip r:embed="rId2" cstate="print"/>
          <a:srcRect r="-17422"/>
          <a:stretch>
            <a:fillRect/>
          </a:stretch>
        </p:blipFill>
        <p:spPr>
          <a:xfrm>
            <a:off x="4459511" y="3530600"/>
            <a:ext cx="3835402" cy="7293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Нижний колонтитул 4">
            <a:extLst>
              <a:ext uri="{FF2B5EF4-FFF2-40B4-BE49-F238E27FC236}">
                <a16:creationId xmlns="" xmlns:a16="http://schemas.microsoft.com/office/drawing/2014/main" id="{F7C103C6-6388-4FD8-8DAE-DF6F3E5BA230}"/>
              </a:ext>
            </a:extLst>
          </p:cNvPr>
          <p:cNvSpPr txBox="1">
            <a:spLocks/>
          </p:cNvSpPr>
          <p:nvPr/>
        </p:nvSpPr>
        <p:spPr>
          <a:xfrm>
            <a:off x="4601027" y="3512456"/>
            <a:ext cx="3018973" cy="63862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Наставническая пара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Работодатель –ученик </a:t>
            </a:r>
          </a:p>
        </p:txBody>
      </p:sp>
      <p:sp>
        <p:nvSpPr>
          <p:cNvPr id="23" name="Выноска со стрелкой вправо 22"/>
          <p:cNvSpPr/>
          <p:nvPr/>
        </p:nvSpPr>
        <p:spPr>
          <a:xfrm flipH="1">
            <a:off x="7765141" y="1291773"/>
            <a:ext cx="4093030" cy="3926114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Сетевые партнёры:</a:t>
            </a:r>
          </a:p>
          <a:p>
            <a:pPr algn="ctr"/>
            <a:endParaRPr lang="ru-RU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ВПО НГПУ им.К.Минина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(кафедра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БХиБХО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АНО «ВЕКТОР ПОЛЁТА»</a:t>
            </a:r>
          </a:p>
          <a:p>
            <a:pPr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ГКУ «Нижегородский центр занятости населения»</a:t>
            </a:r>
          </a:p>
          <a:p>
            <a:pPr>
              <a:buFont typeface="Wingdings" pitchFamily="2" charset="2"/>
              <a:buChar char="q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3730172" y="769257"/>
            <a:ext cx="4833257" cy="1132114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наставнических пар  в </a:t>
            </a:r>
          </a:p>
          <a:p>
            <a:pPr algn="ctr"/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«Школа №129»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01D4D7-39C8-424B-9468-16A6AABA1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10628" y="4252687"/>
            <a:ext cx="1698172" cy="1439068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C4B49A87-3F32-421A-B576-1AC0C85ADFB3}"/>
              </a:ext>
            </a:extLst>
          </p:cNvPr>
          <p:cNvSpPr txBox="1">
            <a:spLocks/>
          </p:cNvSpPr>
          <p:nvPr/>
        </p:nvSpPr>
        <p:spPr>
          <a:xfrm>
            <a:off x="1465944" y="5474154"/>
            <a:ext cx="9753600" cy="1071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Ключевым направлением школьной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системы наставничества является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ранняя профориентация обучающихся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802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алышева С В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0127" y="580571"/>
            <a:ext cx="1010330" cy="976516"/>
          </a:xfrm>
          <a:prstGeom prst="rect">
            <a:avLst/>
          </a:prstGeom>
          <a:noFill/>
        </p:spPr>
      </p:pic>
      <p:pic>
        <p:nvPicPr>
          <p:cNvPr id="11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8517" y="758373"/>
            <a:ext cx="667655" cy="722085"/>
          </a:xfrm>
          <a:prstGeom prst="rect">
            <a:avLst/>
          </a:prstGeom>
        </p:spPr>
      </p:pic>
      <p:pic>
        <p:nvPicPr>
          <p:cNvPr id="5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1656" y="725714"/>
            <a:ext cx="689430" cy="769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027" y="0"/>
            <a:ext cx="10889343" cy="69668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Ментальная карта взаимодействия наставнических пар/групп в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МБОУ «Школа № 129»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9487"/>
            <a:ext cx="3875314" cy="4644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«ученик – ученик»</a:t>
            </a:r>
          </a:p>
          <a:p>
            <a:pPr>
              <a:buNone/>
            </a:pPr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714" y="711200"/>
            <a:ext cx="696686" cy="7692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032000"/>
            <a:ext cx="3889829" cy="181428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Успевающий –неуспевающий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 – пассивный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Равный – равному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Адаптированный -неадаптированный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947886"/>
            <a:ext cx="3904343" cy="2670628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образовательных результатов;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с адаптацией в коллективе;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Обмен навыками  для достижения целей;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к новым    условиям обучения</a:t>
            </a:r>
            <a:r>
              <a:rPr lang="ru-RU" sz="1600" b="1" spc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6171" y="703942"/>
            <a:ext cx="740230" cy="791029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3911600" y="1509486"/>
            <a:ext cx="4180114" cy="457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Форма «студент– ученик»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6114" y="2024743"/>
            <a:ext cx="4158343" cy="181428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 - абитуриент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Опытный студент профессионал – ученик  профильного класса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Консультант - одаренный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142" y="3940629"/>
            <a:ext cx="4143829" cy="2670628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представления об особенностях получения профессионального образовании;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Мотивация на получение  профильного образования;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совместных  проектов, проведение научных исследований, включение в научную деятельность</a:t>
            </a:r>
            <a:r>
              <a:rPr lang="ru-RU" sz="1600" b="1" spc="1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8128000" y="1509486"/>
            <a:ext cx="4064000" cy="4644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Форма «работодатель– ученик»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20627" y="682171"/>
            <a:ext cx="740230" cy="791029"/>
          </a:xfrm>
          <a:prstGeom prst="rect">
            <a:avLst/>
          </a:prstGeom>
        </p:spPr>
      </p:pic>
      <p:sp>
        <p:nvSpPr>
          <p:cNvPr id="1026" name="AutoShape 2" descr="https://executiveexcellence.com/news/wp-content/uploads/2017/07/ScaryBos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128001" y="2017487"/>
            <a:ext cx="4063999" cy="1828800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Активный профессионал–равнодушный потребитель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Работодатель –будущий сотрудник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42515" y="3947886"/>
            <a:ext cx="4049486" cy="2641600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Мотивационная и ценностная поддержка, стимулирование идей осознанного выбора образовательной и карьерной траектории;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поддержка, направленная на развитие определенных навыков и компетенций, необходимых для будущего трудоустройства. 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0"/>
            <a:ext cx="10729685" cy="972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наставничества </a:t>
            </a:r>
            <a:r>
              <a:rPr lang="ru-RU" sz="22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«УЧЕНИК-УЧЕНИК»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школе реализуется преимущественно через  совместное участие наставнических пар в делах школьных ученических сообществ,  творческих объединений, клубов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42975" y="1013399"/>
            <a:ext cx="5907314" cy="172720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Наставнические пары по форме «ученик-ученик» тщательно подбираются и формируются исходя из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пожеланий и интересов учащихся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(и их родителей). Это позволяет достичь комфортного взаимодействия между участниками программы и получить желаемые результаты.</a:t>
            </a:r>
          </a:p>
          <a:p>
            <a:pPr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8683" y="1004405"/>
            <a:ext cx="5549508" cy="972457"/>
          </a:xfrm>
          <a:prstGeom prst="round2DiagRect">
            <a:avLst/>
          </a:prstGeom>
          <a:solidFill>
            <a:schemeClr val="accent5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Детское общественное объединение «Фантазия»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(подготовка ключевых школьных дел – концертов, представлений, фестивалей, линеек, акций, оформление выставок, участие в творческих конкурсах различного уровня)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88683" y="2050142"/>
            <a:ext cx="5549508" cy="1378858"/>
          </a:xfrm>
          <a:prstGeom prst="round2DiagRect">
            <a:avLst/>
          </a:prstGeom>
          <a:solidFill>
            <a:schemeClr val="accent5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Волонтёрский отряд «Доброволец» 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добровольческих акций – помощи животным приюта «Дай лапу, друг», онкобольным детям «Коробка храбрости», сбора макулатуры «Сдай макулатуру – спаси дерево», экологические акции по сбору пластика «Волшебная крышечка», по сбору отработанных батареек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0455" y="3502280"/>
            <a:ext cx="5527736" cy="1186545"/>
          </a:xfrm>
          <a:prstGeom prst="round2DiagRect">
            <a:avLst/>
          </a:prstGeom>
          <a:solidFill>
            <a:schemeClr val="accent5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Военно-патриотический клуб «Победа»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(привлечение ребят к деятельности клуба – участие в смотрах, военно-спортивных играх, сборах, несение вахт памяти, торжественных мероприятиях, посвященных Дням Воинской славы)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02329" y="6021933"/>
            <a:ext cx="5527733" cy="1115846"/>
          </a:xfrm>
          <a:prstGeom prst="round2DiagRect">
            <a:avLst/>
          </a:prstGeom>
          <a:solidFill>
            <a:schemeClr val="accent5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Школьный спортивный клуб «Атлет»</a:t>
            </a:r>
          </a:p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(действует с  сентября 2022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(участие в соревнованиях, турнирах, эстафетах разных уровней)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10457" y="4762106"/>
            <a:ext cx="5527734" cy="1186546"/>
          </a:xfrm>
          <a:prstGeom prst="round2DiagRect">
            <a:avLst/>
          </a:prstGeom>
          <a:solidFill>
            <a:schemeClr val="accent5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объединения дополнительного образования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(совместное посещение наставников и наставляемых занятий творческих объединений – кружок моделирования, театральная студия, хореография)</a:t>
            </a:r>
          </a:p>
        </p:txBody>
      </p:sp>
      <p:pic>
        <p:nvPicPr>
          <p:cNvPr id="1032" name="Picture 8" descr="https://sun9-59.userapi.com/impg/bJyRK_r_eTU3upuFjK94kVZ6cwxYgpHaloNK3Q/-5Bec4yMqiU.jpg?size=1280x960&amp;quality=96&amp;sign=915a797b573f3d7c0785e5ccfc14f47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315" y="2634817"/>
            <a:ext cx="2455045" cy="1600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https://sun9-23.userapi.com/impg/hRxVVGTLxImWmjrw78FnBc_p8YfnMX-zYEdU9g/PTE2K-Ut750.jpg?size=1280x576&amp;quality=95&amp;sign=741f3aa65a9f4e8c47ca732dcad49aad&amp;type=album"/>
          <p:cNvPicPr>
            <a:picLocks noChangeAspect="1" noChangeArrowheads="1"/>
          </p:cNvPicPr>
          <p:nvPr/>
        </p:nvPicPr>
        <p:blipFill>
          <a:blip r:embed="rId3" cstate="print"/>
          <a:srcRect r="13700" b="-4031"/>
          <a:stretch>
            <a:fillRect/>
          </a:stretch>
        </p:blipFill>
        <p:spPr bwMode="auto">
          <a:xfrm>
            <a:off x="8767942" y="4283576"/>
            <a:ext cx="2605691" cy="17038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6" name="Picture 12" descr="https://sun9-86.userapi.com/impg/NpKoMPU_63XaDz5Zyu-dwtw4VsKtUkbGLZUK4A/40gbwy1X-8g.jpg?size=807x605&amp;quality=95&amp;sign=536307410f1453848066eaecd37871c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242" y="4288519"/>
            <a:ext cx="2456994" cy="1628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8" name="Picture 14" descr="https://sun9-4.userapi.com/impf/c858020/v858020647/e9141/_xFvlAEsepE.jpg?size=1280x853&amp;quality=96&amp;sign=b800d4d175a7fb26f72fcfafa31ef2d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3331" y="2637292"/>
            <a:ext cx="2591354" cy="1578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5074" y="2304790"/>
            <a:ext cx="5298509" cy="480999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Наставнические пары ежегодно принимают участие в </a:t>
            </a:r>
            <a:r>
              <a:rPr lang="ru-RU" sz="1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цикле  профориентационных мероприятий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школа организует совместно с представителями различных организаций, профессий.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 студенческих отрядов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СПО 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ИГрА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ССхО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"Зелёный парус"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ССеврО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«Колибри»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профессий «Куда пойти учиться?» в Нижегородском индустриальном колледже;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Мастерская «Виртуальная дополненная реальность» в НГПУ им.К.Минина;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Ежегодные встречи с представителями власти (Законодательного собрания Нижегородской области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Солдатенковым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В.И. , который уже много лет является шефом нашей образовательной организации);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Ежегодное участие в проекте «Диалоги с героями»;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цикле мастер-классов, проводимых образовательным центром «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на базе школы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Малышева С В\Desktop\IMG-a5b700d0cd572b21b70925e544c40064-V.jpg"/>
          <p:cNvPicPr>
            <a:picLocks noChangeAspect="1" noChangeArrowheads="1"/>
          </p:cNvPicPr>
          <p:nvPr/>
        </p:nvPicPr>
        <p:blipFill>
          <a:blip r:embed="rId5" cstate="print"/>
          <a:srcRect t="18931" r="21361" b="10959"/>
          <a:stretch>
            <a:fillRect/>
          </a:stretch>
        </p:blipFill>
        <p:spPr bwMode="auto">
          <a:xfrm>
            <a:off x="175364" y="2329841"/>
            <a:ext cx="2229633" cy="143805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10180" y="4313754"/>
            <a:ext cx="3181820" cy="22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 l="21910" r="724" b="-966"/>
          <a:stretch>
            <a:fillRect/>
          </a:stretch>
        </p:blipFill>
        <p:spPr bwMode="auto">
          <a:xfrm>
            <a:off x="9010359" y="2348983"/>
            <a:ext cx="3181641" cy="186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 t="19200" r="796"/>
          <a:stretch>
            <a:fillRect/>
          </a:stretch>
        </p:blipFill>
        <p:spPr bwMode="auto">
          <a:xfrm>
            <a:off x="2428366" y="2329841"/>
            <a:ext cx="1229234" cy="26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037" y="5083778"/>
            <a:ext cx="3457039" cy="155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sun9-61.userapi.com/impg/ZJ9QXQNFGbKG7Rzha_LbbVMBVKbNP6Ku9hMePQ/sJQ5T_WfN6w.jpg?size=1280x960&amp;quality=96&amp;sign=6bd2f42348ee03ce01eef068fde58c14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93929" y="162838"/>
            <a:ext cx="3116867" cy="2129425"/>
          </a:xfrm>
          <a:prstGeom prst="rect">
            <a:avLst/>
          </a:prstGeom>
          <a:noFill/>
        </p:spPr>
      </p:pic>
      <p:pic>
        <p:nvPicPr>
          <p:cNvPr id="7172" name="Picture 4" descr="https://sun9-69.userapi.com/impg/BGnDqYdihdAxRFXrx6HWNlwhZmjkJ3XfmnPSsg/DvK_qh6IKqQ.jpg?size=607x1080&amp;quality=96&amp;sign=75a98ac7b43b572938637a3f1b2eb366&amp;type=album"/>
          <p:cNvPicPr>
            <a:picLocks noChangeAspect="1" noChangeArrowheads="1"/>
          </p:cNvPicPr>
          <p:nvPr/>
        </p:nvPicPr>
        <p:blipFill>
          <a:blip r:embed="rId11" cstate="print"/>
          <a:srcRect l="6890" t="40872" r="6956" b="33008"/>
          <a:stretch>
            <a:fillRect/>
          </a:stretch>
        </p:blipFill>
        <p:spPr bwMode="auto">
          <a:xfrm>
            <a:off x="167556" y="3832964"/>
            <a:ext cx="2237441" cy="1193389"/>
          </a:xfrm>
          <a:prstGeom prst="rect">
            <a:avLst/>
          </a:prstGeom>
          <a:noFill/>
        </p:spPr>
      </p:pic>
      <p:pic>
        <p:nvPicPr>
          <p:cNvPr id="7174" name="Picture 6" descr="https://sun9-80.userapi.com/impg/BchodG6zVZSTjey0GLaexCs6pt7Uf-bLgwHrPg/I_ogjQgvymg.jpg?size=1280x960&amp;quality=96&amp;sign=7296ba5ad8caa1b3eb577ec4aecab957&amp;type=albu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4230" y="166214"/>
            <a:ext cx="2836250" cy="2127188"/>
          </a:xfrm>
          <a:prstGeom prst="rect">
            <a:avLst/>
          </a:prstGeom>
          <a:noFill/>
        </p:spPr>
      </p:pic>
      <p:pic>
        <p:nvPicPr>
          <p:cNvPr id="7176" name="Picture 8" descr="https://sun9-80.userapi.com/impg/sHcyzzfijQk59_TK4AQGHmhY8C9JKTy8RDRqjQ/XI_iqIypj4s.jpg?size=1280x853&amp;quality=95&amp;sign=beda671d0955547fce01667b71e73ebe&amp;type=albu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63014" y="175365"/>
            <a:ext cx="2688868" cy="2116898"/>
          </a:xfrm>
          <a:prstGeom prst="rect">
            <a:avLst/>
          </a:prstGeom>
          <a:noFill/>
        </p:spPr>
      </p:pic>
      <p:pic>
        <p:nvPicPr>
          <p:cNvPr id="7178" name="Picture 10" descr="https://sun9-43.userapi.com/impg/vmxaYq1mwyCNy-vYJ3rXwgddPn6T1kzL64U2PQ/SRlVipFJ1dA.jpg?size=1280x853&amp;quality=95&amp;sign=2e1e0341d674b2b31c9ca4d9f720dad3&amp;type=albu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25247" y="167223"/>
            <a:ext cx="3023788" cy="21125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32;p2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721600" y="3149600"/>
            <a:ext cx="3773714" cy="16110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1"/>
            <a:ext cx="11455400" cy="124822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форме «СТУДЕНТ-УЧЕНИК»  в рамках наставничества в нашей школе осуществляется благодаря многолетнему сотрудничеству с Нижегородским государственным педагогическим университетом им.К.Минина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(кафедрой Биологии, химии и биолого-химического образования).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171" y="1201512"/>
            <a:ext cx="4354286" cy="532991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Студенты кафедры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руководством преподавателей проводят для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наставляемых различные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мероприятия профориентационной направленности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экскурсии в научно-образовательный центр «Химия молекул и материалов», зоологический музей;</a:t>
            </a:r>
          </a:p>
          <a:p>
            <a:pPr algn="just"/>
            <a:r>
              <a:rPr lang="ru-RU" sz="2000" dirty="0">
                <a:latin typeface="Times New Roman" pitchFamily="18" charset="0"/>
              </a:rPr>
              <a:t>практические и теоретические занятия в рамках кружков при кафедре;</a:t>
            </a:r>
          </a:p>
          <a:p>
            <a:pPr algn="just"/>
            <a:r>
              <a:rPr lang="ru-RU" sz="2000" dirty="0">
                <a:latin typeface="Times New Roman" pitchFamily="18" charset="0"/>
              </a:rPr>
              <a:t>интеллектуально-познавательные игры;</a:t>
            </a:r>
          </a:p>
          <a:p>
            <a:pPr algn="just"/>
            <a:r>
              <a:rPr lang="ru-RU" sz="2000" dirty="0">
                <a:latin typeface="Times New Roman" pitchFamily="18" charset="0"/>
              </a:rPr>
              <a:t>научные мастер - классы;</a:t>
            </a:r>
          </a:p>
          <a:p>
            <a:pPr algn="just"/>
            <a:r>
              <a:rPr lang="ru-RU" sz="2000" dirty="0">
                <a:latin typeface="Times New Roman" pitchFamily="18" charset="0"/>
              </a:rPr>
              <a:t>творческие мастерские;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проектные олимпиады.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User\Downloads\20160317_141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5050" y="1245411"/>
            <a:ext cx="2728550" cy="188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pp.userapi.com/c637324/v637324738/65047/Lv31bXLao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463" y="3047999"/>
            <a:ext cx="2836539" cy="19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2958" y="4876799"/>
            <a:ext cx="2777728" cy="180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User\Desktop\фото\Camera\20151126_1258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0637" y="4847771"/>
            <a:ext cx="2450391" cy="18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IMG-fda085ee892d950f2a322a7d3910df1f-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5525" y="4891315"/>
            <a:ext cx="2566475" cy="178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лышева С В\Desktop\РАБОЧАЯ\Фото мероприятий\3kMFpsIIfoM.jpg"/>
          <p:cNvPicPr>
            <a:picLocks noChangeAspect="1" noChangeArrowheads="1"/>
          </p:cNvPicPr>
          <p:nvPr/>
        </p:nvPicPr>
        <p:blipFill>
          <a:blip r:embed="rId8" cstate="print"/>
          <a:srcRect r="26653" b="6569"/>
          <a:stretch>
            <a:fillRect/>
          </a:stretch>
        </p:blipFill>
        <p:spPr bwMode="auto">
          <a:xfrm>
            <a:off x="7199087" y="1219199"/>
            <a:ext cx="2409370" cy="187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лышева С В\Desktop\РАБОЧАЯ\Фото мероприятий\Безымянный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64914" y="1214383"/>
            <a:ext cx="2627086" cy="187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4971" y="174171"/>
            <a:ext cx="5388428" cy="4368800"/>
          </a:xfrm>
          <a:noFill/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Кроме групповой формы работы в формате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«студент-ученик»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ведется взаимодействие и на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индивидуальном уровне.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Особый упор в этом направлении делается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научно-исследовательскую деятельность (работу в НОУ).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 школе есть обучающиеся заинтересованные в углубленном изучении предметов естественнонаучного цикла (химии и биологии) – одарённые дети.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каждым из таких ребят (наставляемых) закрепляется студент кафедры (наставник), совместно с которым в течение года они работают над  научно-исследовательским проектом при кафедре университета.</a:t>
            </a:r>
          </a:p>
        </p:txBody>
      </p:sp>
      <p:pic>
        <p:nvPicPr>
          <p:cNvPr id="5" name="Picture 3" descr="C:\Users\User\Desktop\ноу красители\-tQl1FX8x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85" y="5225143"/>
            <a:ext cx="2902858" cy="1821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E:\НОУ химия 2016\химия фотки\20160224_1604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25742" y="4909457"/>
            <a:ext cx="2242457" cy="1654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233230" y="4916715"/>
            <a:ext cx="2227941" cy="1654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7D271498-CC17-480C-93FC-4AFEFC334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15" b="17959"/>
          <a:stretch/>
        </p:blipFill>
        <p:spPr bwMode="auto">
          <a:xfrm>
            <a:off x="3263920" y="5225144"/>
            <a:ext cx="3216926" cy="1850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CFA331B1-9C20-4D2D-B76F-C8F5344D7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3" y="4630057"/>
            <a:ext cx="1773789" cy="2227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405409" y="188686"/>
            <a:ext cx="5821221" cy="2180771"/>
          </a:xfrm>
          <a:prstGeom prst="rect">
            <a:avLst/>
          </a:prstGeom>
          <a:ln cap="sq"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акая форма наставничества д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аёт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возможность старшеклассникам: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вести самостоятельную исследовательскую работу под руководством опытных сверстников – студентов вуза;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почувствовать себя ученым, «прийти» в науку еще в школе, расширить кругозор;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определиться с выбором будущей профессии.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88685" y="2435833"/>
          <a:ext cx="6313715" cy="272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0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0825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 городского НОУ «Эврика»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90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Тяпкина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Виктория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3 степени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75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Петелина Ксения</a:t>
                      </a: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Занозин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Иван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Горький Данила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90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Горький Данила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1 степени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537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Жижина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Анастасия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Токарева Екатерина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степени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2 степени</a:t>
                      </a:r>
                    </a:p>
                  </a:txBody>
                  <a:tcPr>
                    <a:solidFill>
                      <a:schemeClr val="accent5">
                        <a:lumMod val="75000"/>
                        <a:alpha val="4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1248</Words>
  <Application>Microsoft Office PowerPoint</Application>
  <PresentationFormat>Произвольный</PresentationFormat>
  <Paragraphs>251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Муниципальное бюджетное общеобразовательное учреждение  «Школа № 129»  ул. Лескова д. 66 а, г. Нижний Новгород, 603142. Тел. 256-00-56, 256-01-11 Е-mail: s129_nn@mail.52gov.ru.ru  </vt:lpstr>
      <vt:lpstr>…Главные, первостепенные задачи по подготовке специалистов связаны с требованиями рынка труда. И стабильно растущая экономика сегодня прежде всего нуждается в кадрах инженерно-технических, рабочих специальностей. Большое значение приобретает движение наставничества, как передача опыта старшего поколения…                    В.В. Путин</vt:lpstr>
      <vt:lpstr>В школе определён следующий механизм реализации системы наставничества:</vt:lpstr>
      <vt:lpstr>Участники школьной системы наставничества являются:</vt:lpstr>
      <vt:lpstr>Ментальная карта взаимодействия наставнических пар/групп в  МБОУ «Школа № 129»</vt:lpstr>
      <vt:lpstr>Форма наставничества «УЧЕНИК-УЧЕНИК» в школе реализуется преимущественно через  совместное участие наставнических пар в делах школьных ученических сообществ,  творческих объединений, клубов.</vt:lpstr>
      <vt:lpstr>Слайд 7</vt:lpstr>
      <vt:lpstr>Работа по форме «СТУДЕНТ-УЧЕНИК»  в рамках наставничества в нашей школе осуществляется благодаря многолетнему сотрудничеству с Нижегородским государственным педагогическим университетом им.К.Минина  (кафедрой Биологии, химии и биолого-химического образования).</vt:lpstr>
      <vt:lpstr>Слайд 9</vt:lpstr>
      <vt:lpstr>Форма наставничества «РАБОТОДАТЕЛЬ-УЧЕНИК» осуществляется через взаимодействие с ГКУ «Центр занятости населения г.Нижнего Новгорода». Сотрудниками центра занятости для обучающихся 8-11 классов (участников программы наставничества) организуются экскурсии на предприятия города с целью расширения представления учащихся о содержании производственных профессий, привития интереса к ним.   </vt:lpstr>
      <vt:lpstr>Партнёры МБОУ «Школа № 129» </vt:lpstr>
      <vt:lpstr>Работа в программе наставничества для нашей школы новая стезя в воспитании подрастающего поколения, поэтому постоянно приходится обучаться и повышать профессиональные компетенции всему педагогическому коллективу. Большую поддержку в методическом сопровождении оказывает ГБУДО «Центр эстетического воспитания Нижегородской области», управление общего образования администрации Автозаводского района.</vt:lpstr>
      <vt:lpstr>Слайд 13</vt:lpstr>
      <vt:lpstr>Показатели эффективности Целевой модели наставничества в МБОУ «Школа №129»</vt:lpstr>
      <vt:lpstr>Контактная  информация: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Малышева С В</cp:lastModifiedBy>
  <cp:revision>157</cp:revision>
  <dcterms:created xsi:type="dcterms:W3CDTF">2021-05-07T08:34:05Z</dcterms:created>
  <dcterms:modified xsi:type="dcterms:W3CDTF">2022-11-11T14:03:45Z</dcterms:modified>
</cp:coreProperties>
</file>