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7" r:id="rId3"/>
    <p:sldId id="266" r:id="rId4"/>
    <p:sldId id="267" r:id="rId5"/>
    <p:sldId id="260" r:id="rId6"/>
    <p:sldId id="261" r:id="rId7"/>
    <p:sldId id="262" r:id="rId8"/>
    <p:sldId id="265" r:id="rId9"/>
    <p:sldId id="264" r:id="rId10"/>
    <p:sldId id="270" r:id="rId11"/>
    <p:sldId id="274" r:id="rId12"/>
    <p:sldId id="275" r:id="rId13"/>
    <p:sldId id="276" r:id="rId14"/>
    <p:sldId id="277" r:id="rId15"/>
    <p:sldId id="278" r:id="rId16"/>
    <p:sldId id="268" r:id="rId17"/>
    <p:sldId id="27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71B8215-C600-4C3C-BEAE-8EF5DF289237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48D431B-E629-48F2-82DD-EB64789A63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763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09EE13-3680-48DA-A8A2-F8803E47C64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639A8-8ED7-4006-8367-04C749B1F85B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0C4C7-FB1B-486B-A821-A0BB68FBC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B37CC-709D-4293-9812-6014737F374A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356DF-C324-4D6A-9B80-80A432F88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8C92B-A7D2-429E-B6AC-AE4B3A46DB60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311AB-E775-44EC-88CA-1E01720C6C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6C7BA-2A90-4A47-821B-5B74903CFB16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EE98D-787C-49C7-B1E4-962D011F3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9410C-B90D-437C-860D-07938E7479D8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D46E2-9E4E-4F99-8EB7-57A4D59B8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120E4-C695-400F-92CF-9967A530BCB0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602FD-DB3F-43A9-B1A6-33EBE45D2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99A62-2A64-4D77-B89E-1312B6FCDDA6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880DE-697D-4C39-832B-5D7D613F8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32FBF-5965-4FC9-808A-083448AB9FB3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1F8F8-2538-401D-9AF8-9EA8AEF91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A70E0-0286-493F-8388-6F2818D5C563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FF9C3-3E69-400B-9495-A6418CEB49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D3312-3390-4CB2-9383-CDC2822476AE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201BB-8658-4E4D-8268-58A3D578D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A8C3C-7F06-469D-A411-AD31AF382B9A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6563B-0170-41B2-84D3-97F66E5F3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7D010E-6B91-4BC4-B7C3-6F60E23AD0EB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BFA930-ACBC-4A09-A762-7A80DE062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1500188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РЕЛИГИОЗНОЙ КУЛЬТУРЫ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и СВЕТСКОЙ ЭТИКИ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smtClean="0">
              <a:solidFill>
                <a:srgbClr val="63252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1.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православной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500034" y="1357298"/>
            <a:ext cx="1322510" cy="175748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26627" name="Прямоугольник 3"/>
          <p:cNvSpPr>
            <a:spLocks noChangeArrowheads="1"/>
          </p:cNvSpPr>
          <p:nvPr/>
        </p:nvSpPr>
        <p:spPr bwMode="auto">
          <a:xfrm>
            <a:off x="2214563" y="1571625"/>
            <a:ext cx="5643562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 Курс знакомит с основами православной культуры, раскрывает её значение в формировании российского государства и общества, а также ее роль в формировании личности человека, его отношения к миру и людям, поведения в повседневной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2.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исламской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571472" y="1500174"/>
            <a:ext cx="1345536" cy="17892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27651" name="Прямоугольник 3"/>
          <p:cNvSpPr>
            <a:spLocks noChangeArrowheads="1"/>
          </p:cNvSpPr>
          <p:nvPr/>
        </p:nvSpPr>
        <p:spPr bwMode="auto">
          <a:xfrm>
            <a:off x="2214563" y="1163638"/>
            <a:ext cx="6215062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2400">
                <a:latin typeface="Calibri" pitchFamily="34" charset="0"/>
              </a:rPr>
              <a:t>Курс знакомит школьников с основами духовно-нравственной культуры ислама. Учащиеся узнают о жизни пророка Мухаммада, об истории появления, основах ислама и исламской этики, об обязанностях мусульман. Обращаясь к Корану и Сунне, авторы учебника подчёркивают значение этих книг как источников нравственности. Особое место в пособии уделено жизни мусульман в современной России.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3.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буддийской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642910" y="1357298"/>
            <a:ext cx="1334801" cy="17892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28675" name="Прямоугольник 3"/>
          <p:cNvSpPr>
            <a:spLocks noChangeArrowheads="1"/>
          </p:cNvSpPr>
          <p:nvPr/>
        </p:nvSpPr>
        <p:spPr bwMode="auto">
          <a:xfrm>
            <a:off x="2214563" y="1643063"/>
            <a:ext cx="607218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ru-RU" sz="2800">
                <a:latin typeface="Calibri" pitchFamily="34" charset="0"/>
              </a:rPr>
              <a:t>Курс в доступной для учащихся 4-х классов форме знакомит с основами буддийской культуры: её основателем, буддийским учением, нравственными ценностями, священными книгами, ритуалами, святынями, праздниками, искусством.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4.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иудейской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00034" y="1285860"/>
            <a:ext cx="1359870" cy="1768936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29699" name="Прямоугольник 3"/>
          <p:cNvSpPr>
            <a:spLocks noChangeArrowheads="1"/>
          </p:cNvSpPr>
          <p:nvPr/>
        </p:nvSpPr>
        <p:spPr bwMode="auto">
          <a:xfrm>
            <a:off x="2000250" y="1571625"/>
            <a:ext cx="62865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2800">
                <a:latin typeface="Calibri" pitchFamily="34" charset="0"/>
              </a:rPr>
              <a:t>Курс знакомит с основами иудейской культуры и раскрывает её значение в формировании личности иудея и его поведении в повседневной жизни, а также её влияние на историю еврейского народа и мировые религии - христианство и ислам, показывает жизнь евреев в России.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5.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мировых религиозных культур: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545850" y="1347556"/>
            <a:ext cx="1734268" cy="2285233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30723" name="Прямоугольник 3"/>
          <p:cNvSpPr>
            <a:spLocks noChangeArrowheads="1"/>
          </p:cNvSpPr>
          <p:nvPr/>
        </p:nvSpPr>
        <p:spPr bwMode="auto">
          <a:xfrm>
            <a:off x="2143125" y="2143125"/>
            <a:ext cx="6072188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Курс знакомит с вопросами возникновения и истории важнейших религий мира, с их взаимоотношением с культурой и этикой, воздействием на искусство, ролью в жизни людей.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6.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светской этики: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785786" y="1357298"/>
            <a:ext cx="1326485" cy="17733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357438" y="1500188"/>
            <a:ext cx="6072187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Этика </a:t>
            </a:r>
            <a:r>
              <a:rPr lang="ru-RU" sz="2000" b="1" dirty="0">
                <a:solidFill>
                  <a:schemeClr val="bg1"/>
                </a:solidFill>
                <a:latin typeface="+mn-lt"/>
                <a:cs typeface="+mn-cs"/>
              </a:rPr>
              <a:t>- </a:t>
            </a:r>
            <a:r>
              <a:rPr lang="ru-RU" sz="2000" b="1" dirty="0">
                <a:latin typeface="+mn-lt"/>
                <a:cs typeface="+mn-cs"/>
              </a:rPr>
              <a:t>греч. </a:t>
            </a:r>
            <a:r>
              <a:rPr lang="ru-RU" sz="2000" b="1" dirty="0" err="1">
                <a:latin typeface="+mn-lt"/>
                <a:cs typeface="+mn-cs"/>
              </a:rPr>
              <a:t>ethika</a:t>
            </a:r>
            <a:r>
              <a:rPr lang="ru-RU" sz="2000" b="1" dirty="0">
                <a:latin typeface="+mn-lt"/>
                <a:cs typeface="+mn-cs"/>
              </a:rPr>
              <a:t> - от </a:t>
            </a:r>
            <a:r>
              <a:rPr lang="ru-RU" sz="2000" b="1" dirty="0" err="1">
                <a:latin typeface="+mn-lt"/>
                <a:cs typeface="+mn-cs"/>
              </a:rPr>
              <a:t>ethos</a:t>
            </a:r>
            <a:r>
              <a:rPr lang="ru-RU" sz="2000" b="1" dirty="0">
                <a:latin typeface="+mn-lt"/>
                <a:cs typeface="+mn-cs"/>
              </a:rPr>
              <a:t> - обычай, нрав, характер),  философская дисциплина, изучающая мораль, нравственность.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Термин впервые употребляется Аристотелем.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Центральной для этики продолжает оставаться проблема добра и зла.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28688" y="4071938"/>
            <a:ext cx="6929437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Этикет -</a:t>
            </a:r>
            <a:r>
              <a:rPr lang="ru-RU" sz="2000" b="1" dirty="0">
                <a:latin typeface="+mn-lt"/>
                <a:cs typeface="+mn-cs"/>
              </a:rPr>
              <a:t> термин «этикет» (от </a:t>
            </a:r>
            <a:r>
              <a:rPr lang="ru-RU" sz="2000" b="1" dirty="0" err="1">
                <a:latin typeface="+mn-lt"/>
                <a:cs typeface="+mn-cs"/>
              </a:rPr>
              <a:t>французско</a:t>
            </a:r>
            <a:r>
              <a:rPr lang="ru-RU" sz="2000" b="1" dirty="0">
                <a:latin typeface="+mn-lt"/>
                <a:cs typeface="+mn-cs"/>
              </a:rPr>
              <a:t> </a:t>
            </a:r>
            <a:r>
              <a:rPr lang="ru-RU" sz="2000" b="1" dirty="0" err="1">
                <a:latin typeface="+mn-lt"/>
                <a:cs typeface="+mn-cs"/>
              </a:rPr>
              <a:t>гоetiquette</a:t>
            </a:r>
            <a:r>
              <a:rPr lang="ru-RU" sz="2000" b="1" dirty="0">
                <a:latin typeface="+mn-lt"/>
                <a:cs typeface="+mn-cs"/>
              </a:rPr>
              <a:t>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означает форму, манеру поведения, правила учтивости и вежливости, принятые в том или ином обществе.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Этикет — это сочетание формальных правил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поведения в заранее определенных ситуациях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 результате освоения данного курса школьниками должны быть усвоены следующие смыслы: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88" y="1785938"/>
            <a:ext cx="7643812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3050" indent="-2730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>
                <a:latin typeface="+mn-lt"/>
                <a:cs typeface="+mn-cs"/>
              </a:rPr>
              <a:t>каждая культура имеет собственный контекст и свою логику, </a:t>
            </a:r>
          </a:p>
          <a:p>
            <a:pPr marL="273050" indent="-2730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>
                <a:latin typeface="+mn-lt"/>
                <a:cs typeface="+mn-cs"/>
              </a:rPr>
              <a:t>ни одна культура не может быть лучше другой,</a:t>
            </a:r>
          </a:p>
          <a:p>
            <a:pPr marL="273050" indent="-2730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>
                <a:latin typeface="+mn-lt"/>
                <a:cs typeface="+mn-cs"/>
              </a:rPr>
              <a:t>каждая культура обладает значимым для развития человечества  ценностным содержанием.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143000" y="500063"/>
            <a:ext cx="6500813" cy="28575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Выбор за вами,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дорогие родители!</a:t>
            </a:r>
          </a:p>
        </p:txBody>
      </p:sp>
      <p:pic>
        <p:nvPicPr>
          <p:cNvPr id="33794" name="Picture 3" descr="C:\Users\Нина\Desktop\47855418315157292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3286125"/>
            <a:ext cx="27622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071563" y="4643438"/>
            <a:ext cx="2643187" cy="10001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Удачи!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10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i="1" dirty="0" smtClean="0">
                <a:latin typeface="Georgia" pitchFamily="18" charset="0"/>
              </a:rPr>
              <a:t>                         </a:t>
            </a:r>
            <a:r>
              <a:rPr lang="ru-RU" dirty="0" smtClean="0"/>
              <a:t>« Дискуссии вокруг вопроса о </a:t>
            </a:r>
            <a:endParaRPr lang="en-US" dirty="0" smtClean="0"/>
          </a:p>
          <a:p>
            <a:pPr marL="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               </a:t>
            </a:r>
            <a:r>
              <a:rPr lang="ru-RU" dirty="0" smtClean="0"/>
              <a:t>           преподавании 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 </a:t>
            </a:r>
            <a:r>
              <a:rPr lang="ru-RU" dirty="0" smtClean="0"/>
              <a:t>школах </a:t>
            </a:r>
          </a:p>
          <a:p>
            <a:pPr marL="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                          дисциплин, которые </a:t>
            </a:r>
          </a:p>
          <a:p>
            <a:pPr marL="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                          направлены на </a:t>
            </a:r>
            <a:r>
              <a:rPr lang="en-US" dirty="0" smtClean="0"/>
              <a:t> </a:t>
            </a:r>
            <a:r>
              <a:rPr lang="ru-RU" dirty="0" smtClean="0"/>
              <a:t>духовно-нравственное</a:t>
            </a:r>
            <a:r>
              <a:rPr lang="en-US" dirty="0" smtClean="0"/>
              <a:t> </a:t>
            </a:r>
            <a:r>
              <a:rPr lang="ru-RU" dirty="0" smtClean="0"/>
              <a:t> просвещение</a:t>
            </a:r>
            <a:r>
              <a:rPr lang="en-US" dirty="0" smtClean="0"/>
              <a:t>  </a:t>
            </a:r>
            <a:r>
              <a:rPr lang="ru-RU" dirty="0" smtClean="0"/>
              <a:t>подрастающего </a:t>
            </a:r>
            <a:r>
              <a:rPr lang="en-US" dirty="0" smtClean="0"/>
              <a:t> </a:t>
            </a:r>
            <a:r>
              <a:rPr lang="ru-RU" dirty="0" smtClean="0"/>
              <a:t>поколения</a:t>
            </a:r>
            <a:r>
              <a:rPr lang="en-US" dirty="0" smtClean="0"/>
              <a:t> </a:t>
            </a:r>
            <a:r>
              <a:rPr lang="ru-RU" dirty="0" smtClean="0"/>
              <a:t> идут 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 </a:t>
            </a:r>
            <a:r>
              <a:rPr lang="ru-RU" dirty="0" smtClean="0"/>
              <a:t>нашем </a:t>
            </a:r>
            <a:r>
              <a:rPr lang="en-US" dirty="0" smtClean="0"/>
              <a:t> </a:t>
            </a:r>
            <a:r>
              <a:rPr lang="ru-RU" dirty="0" smtClean="0"/>
              <a:t>обществе давно </a:t>
            </a:r>
            <a:r>
              <a:rPr lang="en-US" dirty="0" smtClean="0"/>
              <a:t> </a:t>
            </a:r>
            <a:r>
              <a:rPr lang="ru-RU" dirty="0" smtClean="0"/>
              <a:t>и,  безусловно,  не </a:t>
            </a:r>
            <a:r>
              <a:rPr lang="en-US" dirty="0" smtClean="0"/>
              <a:t> </a:t>
            </a:r>
            <a:r>
              <a:rPr lang="ru-RU" dirty="0" smtClean="0"/>
              <a:t> только </a:t>
            </a:r>
            <a:r>
              <a:rPr lang="en-US" dirty="0" smtClean="0"/>
              <a:t> </a:t>
            </a:r>
            <a:r>
              <a:rPr lang="ru-RU" dirty="0" smtClean="0"/>
              <a:t> требуют</a:t>
            </a:r>
            <a:r>
              <a:rPr lang="en-US" dirty="0" smtClean="0"/>
              <a:t> </a:t>
            </a:r>
            <a:r>
              <a:rPr lang="ru-RU" dirty="0" smtClean="0"/>
              <a:t> самого пристального внимания, но и уже окончательного реагирования на эти дискуссии со стороны государства».</a:t>
            </a:r>
          </a:p>
          <a:p>
            <a:pPr marL="0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     </a:t>
            </a:r>
            <a:r>
              <a:rPr lang="ru-RU" dirty="0" smtClean="0"/>
              <a:t> «Я принял решение поддержать  идею преподавания в школах России основ религиозной культуры и светской этики».        </a:t>
            </a:r>
          </a:p>
          <a:p>
            <a:pPr marL="0" algn="r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                                               Д.А.Медведев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60350"/>
            <a:ext cx="1824037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   Современный национальный        воспитательный идеал: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63" y="1858963"/>
            <a:ext cx="7929562" cy="40322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	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укоренённый в духовных и культурных традициях многонационального народа Российской Федерации</a:t>
            </a:r>
            <a:endParaRPr lang="ru-RU" sz="3200" dirty="0">
              <a:latin typeface="+mn-lt"/>
              <a:cs typeface="+mn-cs"/>
            </a:endParaRPr>
          </a:p>
        </p:txBody>
      </p:sp>
      <p:pic>
        <p:nvPicPr>
          <p:cNvPr id="17411" name="Picture 2" descr="http://www.sgpi.ru/userfiles/s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357188"/>
            <a:ext cx="103028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Базовые национальные ценности: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8434" name="Picture 2" descr="http://www.sgpi.ru/userfiles/s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13" y="4071938"/>
            <a:ext cx="1228725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14375" y="1428750"/>
            <a:ext cx="6143625" cy="47894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4471A6"/>
              </a:buClr>
              <a:buFontTx/>
              <a:buChar char="•"/>
            </a:pPr>
            <a:r>
              <a:rPr lang="ru-RU" sz="2800">
                <a:latin typeface="Calibri" pitchFamily="34" charset="0"/>
              </a:rPr>
              <a:t>патриотизм;</a:t>
            </a:r>
          </a:p>
          <a:p>
            <a:pPr>
              <a:buClr>
                <a:srgbClr val="4471A6"/>
              </a:buClr>
              <a:buFontTx/>
              <a:buChar char="•"/>
            </a:pPr>
            <a:r>
              <a:rPr lang="ru-RU" sz="2800">
                <a:latin typeface="Calibri" pitchFamily="34" charset="0"/>
              </a:rPr>
              <a:t>социальная солидарность;</a:t>
            </a:r>
          </a:p>
          <a:p>
            <a:pPr>
              <a:buClr>
                <a:srgbClr val="4471A6"/>
              </a:buClr>
              <a:buFontTx/>
              <a:buChar char="•"/>
            </a:pPr>
            <a:r>
              <a:rPr lang="ru-RU" sz="2800">
                <a:latin typeface="Calibri" pitchFamily="34" charset="0"/>
              </a:rPr>
              <a:t>гражданственность;</a:t>
            </a:r>
          </a:p>
          <a:p>
            <a:pPr>
              <a:buClr>
                <a:srgbClr val="4471A6"/>
              </a:buClr>
              <a:buFontTx/>
              <a:buChar char="•"/>
            </a:pPr>
            <a:r>
              <a:rPr lang="ru-RU" sz="2800">
                <a:latin typeface="Calibri" pitchFamily="34" charset="0"/>
              </a:rPr>
              <a:t>семья;</a:t>
            </a:r>
          </a:p>
          <a:p>
            <a:pPr>
              <a:buClr>
                <a:srgbClr val="4471A6"/>
              </a:buClr>
              <a:buFontTx/>
              <a:buChar char="•"/>
            </a:pPr>
            <a:r>
              <a:rPr lang="ru-RU" sz="2800">
                <a:latin typeface="Calibri" pitchFamily="34" charset="0"/>
              </a:rPr>
              <a:t>труд и творчество;</a:t>
            </a:r>
          </a:p>
          <a:p>
            <a:pPr>
              <a:buClr>
                <a:srgbClr val="4471A6"/>
              </a:buClr>
              <a:buFontTx/>
              <a:buChar char="•"/>
            </a:pPr>
            <a:r>
              <a:rPr lang="ru-RU" sz="2800">
                <a:latin typeface="Calibri" pitchFamily="34" charset="0"/>
              </a:rPr>
              <a:t>наука ;</a:t>
            </a:r>
          </a:p>
          <a:p>
            <a:pPr>
              <a:buClr>
                <a:srgbClr val="4471A6"/>
              </a:buClr>
              <a:buFontTx/>
              <a:buChar char="•"/>
            </a:pPr>
            <a:r>
              <a:rPr lang="ru-RU" sz="2800">
                <a:latin typeface="Calibri" pitchFamily="34" charset="0"/>
              </a:rPr>
              <a:t>традиционные российские религии; </a:t>
            </a:r>
          </a:p>
          <a:p>
            <a:pPr>
              <a:buClr>
                <a:srgbClr val="4471A6"/>
              </a:buClr>
              <a:buFontTx/>
              <a:buChar char="•"/>
            </a:pPr>
            <a:r>
              <a:rPr lang="ru-RU" sz="2800">
                <a:latin typeface="Calibri" pitchFamily="34" charset="0"/>
              </a:rPr>
              <a:t>искусство и литература;</a:t>
            </a:r>
          </a:p>
          <a:p>
            <a:pPr>
              <a:buClr>
                <a:srgbClr val="4471A6"/>
              </a:buClr>
              <a:buFontTx/>
              <a:buChar char="•"/>
            </a:pPr>
            <a:r>
              <a:rPr lang="ru-RU" sz="2800">
                <a:latin typeface="Calibri" pitchFamily="34" charset="0"/>
              </a:rPr>
              <a:t>природа;</a:t>
            </a:r>
          </a:p>
          <a:p>
            <a:pPr>
              <a:buClr>
                <a:srgbClr val="4471A6"/>
              </a:buClr>
              <a:buFontTx/>
              <a:buChar char="•"/>
            </a:pPr>
            <a:r>
              <a:rPr lang="ru-RU" sz="2800">
                <a:latin typeface="Calibri" pitchFamily="34" charset="0"/>
              </a:rPr>
              <a:t>человечество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Цель комплексного учебного курса ОРКСЭ: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75" y="1500188"/>
            <a:ext cx="7358063" cy="39862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+mj-lt"/>
                <a:cs typeface="+mn-cs"/>
              </a:rPr>
              <a:t>духовно-нравственное воспитание учащихся;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+mj-lt"/>
                <a:cs typeface="+mn-cs"/>
              </a:rPr>
              <a:t>формирование поликультурной компетентности: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800" dirty="0">
                <a:latin typeface="+mj-lt"/>
                <a:cs typeface="+mn-cs"/>
              </a:rPr>
              <a:t>-знание и принятие человеком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800" dirty="0">
                <a:latin typeface="+mj-lt"/>
                <a:cs typeface="+mn-cs"/>
              </a:rPr>
              <a:t>культурного и религиозного разнообразия мира;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800" dirty="0">
                <a:latin typeface="+mj-lt"/>
                <a:cs typeface="+mn-cs"/>
              </a:rPr>
              <a:t>-доброжелательное отношение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800" dirty="0">
                <a:latin typeface="+mj-lt"/>
                <a:cs typeface="+mn-cs"/>
              </a:rPr>
              <a:t>к носителям той или иной культуры</a:t>
            </a:r>
            <a:r>
              <a:rPr lang="ru-RU" sz="3200" dirty="0">
                <a:latin typeface="+mj-lt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 задачи курса: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85813" y="1643063"/>
            <a:ext cx="7358062" cy="361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ru-RU" sz="3200">
                <a:latin typeface="Calibri" pitchFamily="34" charset="0"/>
              </a:rPr>
              <a:t>формирование ценностно-смысловых и мировоззренческих основ, обеспечивающих целостное восприятие отечественной истории и культуры;</a:t>
            </a: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ru-RU" sz="3200">
                <a:latin typeface="Calibri" pitchFamily="34" charset="0"/>
              </a:rPr>
              <a:t>развитие способностей общения в поликультурной среде.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Культурологический принцип: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785813" y="1357313"/>
            <a:ext cx="7572375" cy="399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ru-RU" sz="2800">
                <a:latin typeface="Calibri" pitchFamily="34" charset="0"/>
              </a:rPr>
              <a:t>	Курс является культурологическим и направлен на развитие у школьников  4-х классов представлений о нравственных идеалах и ценностях, составляющих основу религиозных и светских традиций многонациональной культуры России, на понимание их значения в жизни современного общества, а также своей сопричастности к ним.</a:t>
            </a:r>
            <a:r>
              <a:rPr lang="ru-RU" sz="320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Курс состоит из 6 модулей: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84213" y="1052513"/>
            <a:ext cx="7358062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ru-RU" altLang="zh-CN" sz="2400" b="1"/>
              <a:t>Основы  православной культуры.</a:t>
            </a:r>
          </a:p>
          <a:p>
            <a:pPr marL="514350" indent="-514350">
              <a:buFontTx/>
              <a:buAutoNum type="arabicPeriod"/>
            </a:pPr>
            <a:r>
              <a:rPr lang="ru-RU" altLang="zh-CN" sz="2400" b="1"/>
              <a:t>Основы  исламской культуры.</a:t>
            </a:r>
          </a:p>
          <a:p>
            <a:pPr marL="514350" indent="-514350">
              <a:buFontTx/>
              <a:buAutoNum type="arabicPeriod"/>
            </a:pPr>
            <a:r>
              <a:rPr lang="ru-RU" altLang="zh-CN" sz="2400" b="1"/>
              <a:t>Основы  буддийской культуры.</a:t>
            </a:r>
          </a:p>
          <a:p>
            <a:pPr marL="514350" indent="-514350">
              <a:buFontTx/>
              <a:buAutoNum type="arabicPeriod"/>
            </a:pPr>
            <a:r>
              <a:rPr lang="ru-RU" altLang="zh-CN" sz="2400" b="1"/>
              <a:t>Основы  иудейской  культуры.</a:t>
            </a:r>
          </a:p>
          <a:p>
            <a:pPr marL="514350" indent="-514350">
              <a:buFontTx/>
              <a:buAutoNum type="arabicPeriod"/>
            </a:pPr>
            <a:r>
              <a:rPr lang="ru-RU" altLang="zh-CN" sz="2400" b="1"/>
              <a:t>Основы мировых религиозных культур.</a:t>
            </a:r>
          </a:p>
          <a:p>
            <a:pPr marL="514350" indent="-514350">
              <a:buFontTx/>
              <a:buAutoNum type="arabicPeriod"/>
            </a:pPr>
            <a:r>
              <a:rPr lang="ru-RU" altLang="zh-CN" sz="2400" b="1"/>
              <a:t>Основы светской этики.</a:t>
            </a:r>
          </a:p>
          <a:p>
            <a:pPr marL="514350" indent="-514350"/>
            <a:endParaRPr lang="ru-RU" altLang="zh-CN" sz="2400" b="1"/>
          </a:p>
          <a:p>
            <a:pPr marL="514350" indent="-514350" algn="just"/>
            <a:endParaRPr lang="ru-RU" altLang="zh-CN" sz="3200" b="1">
              <a:latin typeface="Calibri" pitchFamily="34" charset="0"/>
            </a:endParaRPr>
          </a:p>
          <a:p>
            <a:pPr marL="514350" indent="-514350" algn="just"/>
            <a:endParaRPr lang="ru-RU" altLang="zh-CN" sz="3200" b="1">
              <a:latin typeface="Calibri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/>
          </a:blip>
          <a:stretch>
            <a:fillRect/>
          </a:stretch>
        </p:blipFill>
        <p:spPr>
          <a:xfrm>
            <a:off x="571472" y="5000636"/>
            <a:ext cx="999704" cy="1328509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/>
          </a:blip>
          <a:stretch>
            <a:fillRect/>
          </a:stretch>
        </p:blipFill>
        <p:spPr>
          <a:xfrm>
            <a:off x="1785918" y="5000636"/>
            <a:ext cx="1017110" cy="135254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/>
          </a:blip>
          <a:stretch>
            <a:fillRect/>
          </a:stretch>
        </p:blipFill>
        <p:spPr>
          <a:xfrm>
            <a:off x="3214678" y="5000636"/>
            <a:ext cx="1008995" cy="135254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/>
          </a:blip>
          <a:stretch>
            <a:fillRect/>
          </a:stretch>
        </p:blipFill>
        <p:spPr>
          <a:xfrm>
            <a:off x="4929190" y="5000636"/>
            <a:ext cx="1027945" cy="1337164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email">
            <a:extLst/>
          </a:blip>
          <a:stretch>
            <a:fillRect/>
          </a:stretch>
        </p:blipFill>
        <p:spPr>
          <a:xfrm>
            <a:off x="6215074" y="5000636"/>
            <a:ext cx="1027680" cy="1354082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email">
            <a:extLst/>
          </a:blip>
          <a:stretch>
            <a:fillRect/>
          </a:stretch>
        </p:blipFill>
        <p:spPr>
          <a:xfrm>
            <a:off x="7572396" y="5000636"/>
            <a:ext cx="1012852" cy="1354081"/>
          </a:xfrm>
          <a:prstGeom prst="rect">
            <a:avLst/>
          </a:prstGeom>
          <a:effectLst>
            <a:glow>
              <a:schemeClr val="accent1"/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Методические основы: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4375" y="1665288"/>
            <a:ext cx="7929563" cy="474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>
                <a:latin typeface="Calibri" pitchFamily="34" charset="0"/>
              </a:rPr>
              <a:t>Блок 1.</a:t>
            </a:r>
            <a:r>
              <a:rPr lang="ru-RU" sz="2800">
                <a:latin typeface="Calibri" pitchFamily="34" charset="0"/>
              </a:rPr>
              <a:t> Введение. Духовные ценности и нравственные идеалы в жизни человека и общества. Россия  - наша Родина. </a:t>
            </a:r>
          </a:p>
          <a:p>
            <a:pPr>
              <a:lnSpc>
                <a:spcPct val="90000"/>
              </a:lnSpc>
            </a:pPr>
            <a:endParaRPr lang="ru-RU" sz="280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800" b="1">
                <a:latin typeface="Calibri" pitchFamily="34" charset="0"/>
              </a:rPr>
              <a:t>Блок 2. </a:t>
            </a:r>
            <a:r>
              <a:rPr lang="ru-RU" sz="2800">
                <a:latin typeface="Calibri" pitchFamily="34" charset="0"/>
              </a:rPr>
              <a:t>– 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содержание выбранного модуля</a:t>
            </a:r>
            <a:r>
              <a:rPr lang="ru-RU" sz="2800">
                <a:latin typeface="Calibri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ru-RU" sz="280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800" b="1">
                <a:latin typeface="Calibri" pitchFamily="34" charset="0"/>
              </a:rPr>
              <a:t>Блок 3</a:t>
            </a:r>
            <a:r>
              <a:rPr lang="ru-RU" sz="2800">
                <a:latin typeface="Calibri" pitchFamily="34" charset="0"/>
              </a:rPr>
              <a:t>. Духовные традиции многонационального народа России. Любовь и уважение к Отечеству. Патриотизм многонационального и многоконфессионального народа России.</a:t>
            </a:r>
          </a:p>
          <a:p>
            <a:pPr>
              <a:lnSpc>
                <a:spcPct val="90000"/>
              </a:lnSpc>
            </a:pPr>
            <a:endParaRPr lang="ru-RU" sz="280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800">
                <a:latin typeface="Calibri" pitchFamily="34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book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mybook</Template>
  <TotalTime>174</TotalTime>
  <Words>580</Words>
  <Application>Microsoft Office PowerPoint</Application>
  <PresentationFormat>Экран (4:3)</PresentationFormat>
  <Paragraphs>74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mybook</vt:lpstr>
      <vt:lpstr>ОСНОВЫ  РЕЛИГИОЗНОЙ КУЛЬТУРЫ  и СВЕТСКОЙ ЭТИКИ</vt:lpstr>
      <vt:lpstr>Презентация PowerPoint</vt:lpstr>
      <vt:lpstr>           Современный национальный        воспитательный идеал:</vt:lpstr>
      <vt:lpstr>Базовые национальные ценности:</vt:lpstr>
      <vt:lpstr>Цель комплексного учебного курса ОРКСЭ:</vt:lpstr>
      <vt:lpstr>Основы и задачи курса:</vt:lpstr>
      <vt:lpstr>Культурологический принцип:</vt:lpstr>
      <vt:lpstr>Курс состоит из 6 модулей:</vt:lpstr>
      <vt:lpstr>Методические основы:</vt:lpstr>
      <vt:lpstr>Модуль 1. Основы православной культуры:</vt:lpstr>
      <vt:lpstr>Модуль 2. Основы исламской культуры:</vt:lpstr>
      <vt:lpstr>Модуль 3. Основы буддийской культуры:</vt:lpstr>
      <vt:lpstr>Модуль 4. Основы иудейской культуры:</vt:lpstr>
      <vt:lpstr> Модуль 5. Основы мировых религиозных культур:</vt:lpstr>
      <vt:lpstr>Модуль 6. Основы светской этики:</vt:lpstr>
      <vt:lpstr> В результате освоения данного курса школьниками должны быть усвоены следующие смыслы: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 РЕЛИГИОЗНОЙ КУЛЬТУРЫ  и СВЕТСКОЙ ЭТИКИ</dc:title>
  <dc:creator>Нина</dc:creator>
  <cp:lastModifiedBy>Фролова</cp:lastModifiedBy>
  <cp:revision>28</cp:revision>
  <dcterms:created xsi:type="dcterms:W3CDTF">2014-02-08T14:07:33Z</dcterms:created>
  <dcterms:modified xsi:type="dcterms:W3CDTF">2017-12-14T10:10:55Z</dcterms:modified>
</cp:coreProperties>
</file>