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25CF-BA33-4475-8F6A-5F35A6DAF05E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94AC-A2EF-4E80-B39D-568E3017B8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25CF-BA33-4475-8F6A-5F35A6DAF05E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94AC-A2EF-4E80-B39D-568E3017B8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25CF-BA33-4475-8F6A-5F35A6DAF05E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94AC-A2EF-4E80-B39D-568E3017B8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25CF-BA33-4475-8F6A-5F35A6DAF05E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94AC-A2EF-4E80-B39D-568E3017B8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25CF-BA33-4475-8F6A-5F35A6DAF05E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94AC-A2EF-4E80-B39D-568E3017B8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25CF-BA33-4475-8F6A-5F35A6DAF05E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94AC-A2EF-4E80-B39D-568E3017B8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25CF-BA33-4475-8F6A-5F35A6DAF05E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94AC-A2EF-4E80-B39D-568E3017B8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25CF-BA33-4475-8F6A-5F35A6DAF05E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94AC-A2EF-4E80-B39D-568E3017B8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25CF-BA33-4475-8F6A-5F35A6DAF05E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94AC-A2EF-4E80-B39D-568E3017B8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25CF-BA33-4475-8F6A-5F35A6DAF05E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94AC-A2EF-4E80-B39D-568E3017B8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D25CF-BA33-4475-8F6A-5F35A6DAF05E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94AC-A2EF-4E80-B39D-568E3017B8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D25CF-BA33-4475-8F6A-5F35A6DAF05E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594AC-A2EF-4E80-B39D-568E3017B8B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Правила заполнения бланков регистрации единого государственного экзамена в 2018 году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Бланк регистрации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Односторонний черно белый бланк регистрации размером 210 мм × 297 мм печатается на белой бумаге плотностью ~ 80 г/м . Указанные поля заполняются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типографским способом</a:t>
            </a:r>
            <a:r>
              <a:rPr lang="ru-RU" dirty="0" smtClean="0"/>
              <a:t>. Здесь же расположены вертикальный </a:t>
            </a:r>
            <a:r>
              <a:rPr lang="ru-RU" dirty="0" err="1" smtClean="0"/>
              <a:t>штрихкод</a:t>
            </a:r>
            <a:r>
              <a:rPr lang="ru-RU" dirty="0" smtClean="0"/>
              <a:t>, горизонтальный </a:t>
            </a:r>
            <a:r>
              <a:rPr lang="ru-RU" dirty="0" err="1" smtClean="0"/>
              <a:t>штрихкод</a:t>
            </a:r>
            <a:r>
              <a:rPr lang="ru-RU" dirty="0" smtClean="0"/>
              <a:t>, а также QR код. В этой же части бланка регистрации даны образцы написания букв, цифр и символов, необходимые для заполнения следующих полей бланка регистрации</a:t>
            </a:r>
            <a:endParaRPr lang="ru-RU" dirty="0"/>
          </a:p>
        </p:txBody>
      </p:sp>
      <p:pic>
        <p:nvPicPr>
          <p:cNvPr id="1026" name="Picture 2" descr="C:\Users\User\Downloads\b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95979" y="1600200"/>
            <a:ext cx="3343041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Бланк ответов №1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42984"/>
            <a:ext cx="4038600" cy="4983179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Указанные поля заполняются типографским способом: код региона, код предмета, название предмета.</a:t>
            </a:r>
          </a:p>
          <a:p>
            <a:r>
              <a:rPr lang="ru-RU" dirty="0" smtClean="0"/>
              <a:t> В средней части бланка ответов № 1 расположены поля для записи результатов выполнения заданий с кратким ответом.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Максимальное количество кратких ответов – 40. Максимальное количество символов в одном ответе – 17.</a:t>
            </a:r>
            <a:r>
              <a:rPr lang="ru-RU" dirty="0" smtClean="0"/>
              <a:t> </a:t>
            </a:r>
          </a:p>
          <a:p>
            <a:r>
              <a:rPr lang="ru-RU" dirty="0" smtClean="0"/>
              <a:t>В нижней части одностороннего бланка ответов № предусмотрены поля для замены ошибочных ответов на задания с кратким ответом.</a:t>
            </a:r>
          </a:p>
          <a:p>
            <a:r>
              <a:rPr lang="ru-RU" dirty="0" smtClean="0"/>
              <a:t> Максимальное количество полей для замен ошибочных ответов – поле «Количество заполненных полей «Замена ошибочных ответов» – 6.</a:t>
            </a:r>
            <a:endParaRPr lang="ru-RU" dirty="0"/>
          </a:p>
        </p:txBody>
      </p:sp>
      <p:pic>
        <p:nvPicPr>
          <p:cNvPr id="2050" name="Picture 2" descr="C:\Users\User\Downloads\otv_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67501" y="1000108"/>
            <a:ext cx="3647903" cy="5572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Бланк ответов №1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Краткий ответ,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соответствии с инструкцией к заданию</a:t>
            </a:r>
            <a:r>
              <a:rPr lang="ru-RU" dirty="0" smtClean="0"/>
              <a:t>, может быть записан только в виде: цифры (числа последовательности цифр (слов) (записывается без пробелов, запятых и других дополнительных символов); конечной десятичной дроби, если в инструкции по выполнению задания указано, что ответ можно дать в виде десятичной дроби слова или словосочетания.</a:t>
            </a:r>
          </a:p>
          <a:p>
            <a:r>
              <a:rPr lang="ru-RU" dirty="0" smtClean="0"/>
              <a:t> Каждая цифра, буква, запятая или знак «минус» (если число отрицательное) записывается в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отдельную клеточку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ru-RU" dirty="0" smtClean="0"/>
              <a:t>При написании ответов, состоящих из двух или более слов, каждое слово записывается в соответствии с инструкциями по записи ответов в КИМ по соответствующим учебным предметам (например: без пробелов, запятых и других дополнительных символов) </a:t>
            </a:r>
          </a:p>
          <a:p>
            <a:r>
              <a:rPr lang="ru-RU" dirty="0" smtClean="0"/>
              <a:t>Если в ответе больше 17 символов (количество клеточек, отведенное для записи ответов на задания с кратким ответом), то ответ записывается в отведенном для него месте, </a:t>
            </a:r>
            <a:r>
              <a:rPr lang="ru-RU" dirty="0" smtClean="0">
                <a:solidFill>
                  <a:srgbClr val="FF0000"/>
                </a:solidFill>
              </a:rPr>
              <a:t>не обращая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внимания на разбиение этого поля на клеточки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dirty="0" smtClean="0"/>
              <a:t>Ответ должен быть написан разборчиво, более узкими символами в одну строчку, с использованием всей длины отведенного под него поля. Символы в ответе не должны соприкасаться друг с другом.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Термин </a:t>
            </a:r>
            <a:r>
              <a:rPr lang="ru-RU" dirty="0" smtClean="0"/>
              <a:t>следует писать полностью.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Любые сокращения запрещены</a:t>
            </a:r>
            <a:r>
              <a:rPr lang="ru-RU" dirty="0" smtClean="0"/>
              <a:t>. Если кратким ответом должно быть слово, пропущенное в тексте задания, то это слово нужно писать в той форме (род, число, падеж и т.п.), в которой оно должно стоять в задании </a:t>
            </a:r>
          </a:p>
          <a:p>
            <a:r>
              <a:rPr lang="ru-RU" dirty="0" smtClean="0"/>
              <a:t>Если числовой ответ получается в виде дроби, то </a:t>
            </a:r>
            <a:r>
              <a:rPr lang="ru-RU" dirty="0" err="1" smtClean="0"/>
              <a:t>еѐ </a:t>
            </a:r>
            <a:r>
              <a:rPr lang="ru-RU" dirty="0" smtClean="0">
                <a:solidFill>
                  <a:srgbClr val="FF0000"/>
                </a:solidFill>
              </a:rPr>
              <a:t>следует округлить до целого числа </a:t>
            </a:r>
            <a:r>
              <a:rPr lang="ru-RU" dirty="0" smtClean="0"/>
              <a:t>по правилам округления, если в инструкции по выполнению задания не требуется записать ответ в виде десятичной дроби (например: 2,3 округляется до 2; 2,5 – до 3; 2,7 – до 3).</a:t>
            </a:r>
          </a:p>
          <a:p>
            <a:r>
              <a:rPr lang="ru-RU" dirty="0" smtClean="0"/>
              <a:t> В ответе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указываются названия единиц измерения </a:t>
            </a:r>
            <a:r>
              <a:rPr lang="ru-RU" dirty="0" smtClean="0"/>
              <a:t>(градусы, проценты, метры, тонны и т.д.) – так как они не будут учитываться при оценивании.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Замена ошибочных ответов </a:t>
            </a:r>
            <a:br>
              <a:rPr lang="ru-RU" dirty="0" smtClean="0"/>
            </a:br>
            <a:r>
              <a:rPr lang="ru-RU" dirty="0" smtClean="0"/>
              <a:t>(только 6!!!)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Для замены внесенного в бланк ответов № 1 ответа нужно в соответствующих полях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замены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проставить номер задания</a:t>
            </a:r>
            <a:r>
              <a:rPr lang="ru-RU" dirty="0" smtClean="0"/>
              <a:t>, ответ на который следует исправить и записать новое значение верного ответа на указанное задание.</a:t>
            </a:r>
          </a:p>
          <a:p>
            <a:r>
              <a:rPr lang="ru-RU" dirty="0" smtClean="0"/>
              <a:t> В случае если в области замены ошибочных ответов на задания с кратким ответом будет заполнено поле для номера задания, а новый ответ не внесен, то для оценивания будет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использоваться пустой ответ </a:t>
            </a:r>
            <a:r>
              <a:rPr lang="ru-RU" dirty="0" smtClean="0"/>
              <a:t>(т.е. задание будет засчитано невыполненным). Поэтому в случае неправильного указания номера задания в области замены ошибочных ответов, неправильный номер задания следует зачеркнуть.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Бланк ответов №2</a:t>
            </a:r>
            <a:br>
              <a:rPr lang="ru-RU" dirty="0" smtClean="0"/>
            </a:br>
            <a:r>
              <a:rPr lang="ru-RU" dirty="0" smtClean="0"/>
              <a:t> (лист №1 лист №2)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775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Односторонний бланк ответов № (лист 1 и лист 2) предназначен для записи ответов на задания с развернутым ответом . </a:t>
            </a:r>
          </a:p>
          <a:p>
            <a:r>
              <a:rPr lang="ru-RU" dirty="0" smtClean="0"/>
              <a:t>Записи в лист 1 и лист 2 бланка ответов № 2 делаются в соответствующей последовательности: </a:t>
            </a:r>
            <a:r>
              <a:rPr lang="ru-RU" dirty="0" smtClean="0">
                <a:solidFill>
                  <a:srgbClr val="FF0000"/>
                </a:solidFill>
              </a:rPr>
              <a:t>сначала в лист 1, затем – в лист 2 и только на лицевой стороне, оборотная сторона листов бланка ответов № 2 НЕ ЗАПОЛНЯЕТСЯ!!! </a:t>
            </a:r>
          </a:p>
          <a:p>
            <a:r>
              <a:rPr lang="ru-RU" dirty="0" smtClean="0"/>
              <a:t>В случае заполнения обоих бланков – необходимо попросить односторонний дополнительный бланк ответов № 2.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Запрещается</a:t>
            </a:r>
            <a:r>
              <a:rPr lang="ru-RU" dirty="0" smtClean="0"/>
              <a:t> делать какие либо записи и пометки, не относящиеся к ответам на задания, в том числе содержащие информацию о персональных данных участника ЕГЭ. При наличии записей и пометок бланки </a:t>
            </a:r>
            <a:r>
              <a:rPr lang="ru-RU" dirty="0" smtClean="0">
                <a:solidFill>
                  <a:srgbClr val="FF0000"/>
                </a:solidFill>
              </a:rPr>
              <a:t>не проверяются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Информация для заполнения полей верхней части бланка ответов № 2 заполняется автоматически. </a:t>
            </a:r>
            <a:endParaRPr lang="ru-RU" dirty="0"/>
          </a:p>
        </p:txBody>
      </p:sp>
      <p:pic>
        <p:nvPicPr>
          <p:cNvPr id="3074" name="Picture 2" descr="C:\Users\User\Downloads\otv_2_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67501" y="1428736"/>
            <a:ext cx="3647903" cy="46974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Дополнительный бланк ответов №2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Дополнительный бланк ответов № 2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выдается организатором </a:t>
            </a:r>
            <a:r>
              <a:rPr lang="ru-RU" dirty="0" smtClean="0"/>
              <a:t>в аудитории по требованию участника ЕГЭ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случае недостаточного количества </a:t>
            </a:r>
            <a:r>
              <a:rPr lang="ru-RU" dirty="0" smtClean="0"/>
              <a:t>места для записи развернутых ответов.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Поле «Дополнительный бланк ответов № 2» заполняется организатором в аудитории при выдаче следующего дополнительного бланка ответов № 2, если участнику ЕГЭ не хватило места на ранее выданных дополнительных бланках ответов № 2.</a:t>
            </a:r>
          </a:p>
          <a:p>
            <a:r>
              <a:rPr lang="ru-RU" dirty="0"/>
              <a:t>О</a:t>
            </a:r>
            <a:r>
              <a:rPr lang="ru-RU" dirty="0" smtClean="0"/>
              <a:t>цениваются только в случае полностью заполненного предыдущего дополнительного бланка ответов №2 , листа 1 и листа 2 бланка ответов № 2.</a:t>
            </a:r>
          </a:p>
          <a:p>
            <a:r>
              <a:rPr lang="ru-RU" dirty="0" smtClean="0"/>
              <a:t> Если односторонний дополнительный бланк ответов № 2 содержит незаполненные области, то организаторы погашают </a:t>
            </a:r>
            <a:r>
              <a:rPr lang="en-US" dirty="0" smtClean="0"/>
              <a:t>Z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Все бланки ЕГЭ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заполняются </a:t>
            </a:r>
            <a:r>
              <a:rPr lang="ru-RU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гелевой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или капиллярной ручкой черного цвета. </a:t>
            </a:r>
          </a:p>
          <a:p>
            <a:r>
              <a:rPr lang="ru-RU" dirty="0" smtClean="0"/>
              <a:t>Символ метки («крестик») в полях бланка регистрации и бланков ответов не должен быть слишком толстым. </a:t>
            </a:r>
          </a:p>
          <a:p>
            <a:r>
              <a:rPr lang="ru-RU" dirty="0" smtClean="0"/>
              <a:t>Участник ЕГЭ должен изображать каждую цифру и букву во всех заполняемых полях бланка регистрации и бланка ответов № тщательно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копируя образец </a:t>
            </a:r>
            <a:r>
              <a:rPr lang="ru-RU" dirty="0" smtClean="0"/>
              <a:t>ее написания из строки с образцами написания символов, расположенными в верхней части бланка регистрации и бланка ответов № 1. </a:t>
            </a:r>
          </a:p>
          <a:p>
            <a:r>
              <a:rPr lang="ru-RU" dirty="0" smtClean="0"/>
              <a:t>Небрежное написание символов может привести к тому, что при автоматизированной обработке символ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может быть распознан неправильно.</a:t>
            </a:r>
          </a:p>
          <a:p>
            <a:r>
              <a:rPr lang="ru-RU" dirty="0" smtClean="0"/>
              <a:t>Каждое поле в бланках заполняется, начиная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первой позиции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На бланках ответов № 1 и № 2, а также на дополнительном бланке ответов № не должно быть пометок, содержащих информацию о личности участника ЕГЭ.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Категорически запрещается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делать в полях бланков ЕГЭ, вне полей бланков ЕГЭ или в полях, заполненных типографским способом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какие-либо записи и (или) пометки, не относящиеся к содержанию </a:t>
            </a:r>
            <a:r>
              <a:rPr lang="ru-RU" dirty="0" smtClean="0"/>
              <a:t>полей бланков ЕГЭ </a:t>
            </a:r>
          </a:p>
          <a:p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использовать</a:t>
            </a:r>
            <a:r>
              <a:rPr lang="ru-RU" dirty="0" smtClean="0"/>
              <a:t> для заполнения бланков ЕГЭ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цветные ручки </a:t>
            </a:r>
            <a:r>
              <a:rPr lang="ru-RU" dirty="0" smtClean="0"/>
              <a:t>вместо черной, карандаш, средства для исправления внесенной в бланки ЕГЭ информации корректирующую жидкость, «ластик» и др.).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1015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Правила заполнения бланков регистрации единого государственного экзамена в 2018 году</vt:lpstr>
      <vt:lpstr>Бланк регистрации</vt:lpstr>
      <vt:lpstr>Бланк ответов №1</vt:lpstr>
      <vt:lpstr>Бланк ответов №1</vt:lpstr>
      <vt:lpstr>Замена ошибочных ответов  (только 6!!!)</vt:lpstr>
      <vt:lpstr>Бланк ответов №2  (лист №1 лист №2)</vt:lpstr>
      <vt:lpstr>Дополнительный бланк ответов №2</vt:lpstr>
      <vt:lpstr>Правила</vt:lpstr>
      <vt:lpstr>Категорически запрещается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Фролова</cp:lastModifiedBy>
  <cp:revision>6</cp:revision>
  <dcterms:created xsi:type="dcterms:W3CDTF">2018-02-13T16:42:24Z</dcterms:created>
  <dcterms:modified xsi:type="dcterms:W3CDTF">2018-02-14T04:52:13Z</dcterms:modified>
</cp:coreProperties>
</file>