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26"/>
  </p:notesMasterIdLst>
  <p:sldIdLst>
    <p:sldId id="256" r:id="rId6"/>
    <p:sldId id="292" r:id="rId7"/>
    <p:sldId id="297" r:id="rId8"/>
    <p:sldId id="258" r:id="rId9"/>
    <p:sldId id="293" r:id="rId10"/>
    <p:sldId id="280" r:id="rId11"/>
    <p:sldId id="301" r:id="rId12"/>
    <p:sldId id="299" r:id="rId13"/>
    <p:sldId id="300" r:id="rId14"/>
    <p:sldId id="302" r:id="rId15"/>
    <p:sldId id="262" r:id="rId16"/>
    <p:sldId id="263" r:id="rId17"/>
    <p:sldId id="294" r:id="rId18"/>
    <p:sldId id="295" r:id="rId19"/>
    <p:sldId id="296" r:id="rId20"/>
    <p:sldId id="298" r:id="rId21"/>
    <p:sldId id="264" r:id="rId22"/>
    <p:sldId id="285" r:id="rId23"/>
    <p:sldId id="281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56FBA-7A05-4CBC-B9EF-B68C403E8151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0012B-D428-4659-8902-EFD5D37D29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02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0012B-D428-4659-8902-EFD5D37D291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04800" y="0"/>
            <a:ext cx="8837613" cy="6856413"/>
            <a:chOff x="192" y="0"/>
            <a:chExt cx="5567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384" y="1056"/>
              <a:ext cx="4992" cy="3263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92" y="2256"/>
              <a:ext cx="5567" cy="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480" y="0"/>
              <a:ext cx="124" cy="124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488F2D5-EBED-4B7D-AEC1-19DB6C91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64561-D7CC-4F2B-9948-DDA0AF5CF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0764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60769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967FB-9539-4091-AB57-06FCFE2E4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55804-6D75-43E2-B423-570552D5B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F6C19-E005-48DC-9D04-1EF9DE228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250C0-7F43-4C79-9AC0-ED28999D7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DC81C-812C-4E19-965D-81C4AC743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FD436-F456-4C1A-8042-AC80130ED1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6F577-649E-4DBF-9CE8-B442BB0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443A4-9FC3-4444-8A2D-425A5CFA76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EA115-B7B1-4EFD-91F9-6A70FD9EA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04800" y="0"/>
            <a:ext cx="8837613" cy="6856413"/>
            <a:chOff x="192" y="0"/>
            <a:chExt cx="5567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384" y="0"/>
              <a:ext cx="4992" cy="4319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92" y="192"/>
              <a:ext cx="5567" cy="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480" y="0"/>
              <a:ext cx="124" cy="124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F7BEBA-C74D-4090-901A-DEC3F077B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1.&#1055;&#1088;&#1086;&#1077;&#1082;&#1090;%20&#1088;&#1072;&#1089;&#1087;&#1080;&#1089;&#1072;&#1085;&#1080;&#1103;%20&#1043;&#1048;&#1040;%202018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273-&#1092;&#1079;.&#1088;&#1092;/zakonodatelstvo/prikaz-minobrnauki-rf-ot-05082014-no-92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srgbClr val="000000">
                    <a:lumMod val="95000"/>
                    <a:lumOff val="5000"/>
                  </a:srgbClr>
                </a:solidFill>
              </a:rPr>
              <a:t>Проведение государственной итоговой аттестации в 2018 году</a:t>
            </a:r>
            <a:r>
              <a:rPr lang="ru-RU" sz="3600" dirty="0">
                <a:solidFill>
                  <a:srgbClr val="000000"/>
                </a:solidFill>
              </a:rPr>
              <a:t/>
            </a:r>
            <a:br>
              <a:rPr lang="ru-RU" sz="3600" dirty="0">
                <a:solidFill>
                  <a:srgbClr val="000000"/>
                </a:solidFill>
              </a:rPr>
            </a:br>
            <a:r>
              <a:rPr lang="ru-RU" sz="96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/>
            </a:r>
            <a:br>
              <a:rPr lang="ru-RU" sz="96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</a:br>
            <a:endParaRPr lang="ru-RU" sz="54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sz="2000" dirty="0" smtClean="0"/>
              <a:t>Родительское собрание в 11 классе</a:t>
            </a:r>
          </a:p>
          <a:p>
            <a:r>
              <a:rPr lang="ru-RU" sz="2000" dirty="0" smtClean="0"/>
              <a:t>Заместитель директора Фролова Н.В.</a:t>
            </a:r>
          </a:p>
          <a:p>
            <a:r>
              <a:rPr lang="ru-RU" sz="2000" dirty="0" smtClean="0"/>
              <a:t>т. 2554501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F3F3F"/>
                </a:solidFill>
                <a:latin typeface="Arial" charset="0"/>
              </a:rPr>
              <a:t>К</a:t>
            </a:r>
            <a:r>
              <a:rPr lang="ru-RU" dirty="0" smtClean="0">
                <a:solidFill>
                  <a:srgbClr val="3F3F3F"/>
                </a:solidFill>
                <a:latin typeface="Arial" charset="0"/>
              </a:rPr>
              <a:t>ритерии </a:t>
            </a:r>
            <a:r>
              <a:rPr lang="ru-RU" dirty="0">
                <a:solidFill>
                  <a:srgbClr val="3F3F3F"/>
                </a:solidFill>
                <a:latin typeface="Arial" charset="0"/>
              </a:rPr>
              <a:t>оценки итоговых  сочинений в вузе</a:t>
            </a:r>
            <a:br>
              <a:rPr lang="ru-RU" dirty="0">
                <a:solidFill>
                  <a:srgbClr val="3F3F3F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К1. Соответствие </a:t>
            </a:r>
            <a:r>
              <a:rPr lang="ru-RU" sz="2000" b="1" kern="1200" dirty="0" smtClean="0">
                <a:solidFill>
                  <a:srgbClr val="0D0575"/>
                </a:solidFill>
                <a:latin typeface="Arial" charset="0"/>
              </a:rPr>
              <a:t>теме</a:t>
            </a:r>
            <a:endParaRPr lang="ru-RU" sz="2000" b="1" kern="1200" dirty="0">
              <a:solidFill>
                <a:srgbClr val="0D0575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К2. Аргументация. Привлечение литературного материала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К3. Композиция и логика рассуждения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К4. Качество письменной речи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К5. Оригинальность сочинения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К6. Речевые нормы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К7. Орфографические нормы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К8. Пунктуационные нормы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К9. Грамматические нормы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ru-RU" sz="2000" b="1" kern="1200" dirty="0">
                <a:solidFill>
                  <a:srgbClr val="0D0575"/>
                </a:solidFill>
                <a:latin typeface="Arial" charset="0"/>
              </a:rPr>
              <a:t>К10. Фактическая точность в фоновом материале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54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84784"/>
          </a:xfrm>
        </p:spPr>
        <p:txBody>
          <a:bodyPr/>
          <a:lstStyle/>
          <a:p>
            <a:r>
              <a:rPr lang="ru-RU" sz="3800" b="1" dirty="0" smtClean="0"/>
              <a:t>Обязанности образовательных организаций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000" b="1" i="1" dirty="0" smtClean="0"/>
              <a:t>(п.25 Порядка проведения ГИА)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256584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под роспись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3000" dirty="0" smtClean="0"/>
              <a:t>информировать обучающихся и их родителей (законных представителей):</a:t>
            </a:r>
          </a:p>
          <a:p>
            <a:pPr>
              <a:spcBef>
                <a:spcPts val="0"/>
              </a:spcBef>
            </a:pPr>
            <a:r>
              <a:rPr lang="ru-RU" sz="2800" b="1" dirty="0" smtClean="0"/>
              <a:t>о сроках, местах и порядке подачи заявлений на прохождение ГИА; </a:t>
            </a:r>
          </a:p>
          <a:p>
            <a:pPr>
              <a:spcBef>
                <a:spcPts val="0"/>
              </a:spcBef>
            </a:pPr>
            <a:r>
              <a:rPr lang="ru-RU" sz="2800" b="1" dirty="0" smtClean="0"/>
              <a:t>о месте и сроках проведения ГИА;</a:t>
            </a:r>
          </a:p>
          <a:p>
            <a:pPr>
              <a:spcBef>
                <a:spcPts val="0"/>
              </a:spcBef>
            </a:pPr>
            <a:r>
              <a:rPr lang="ru-RU" sz="2800" b="1" dirty="0" smtClean="0"/>
              <a:t>об основаниях удаления с экзамена, изменения или аннулирования результатов ГИА;</a:t>
            </a:r>
          </a:p>
          <a:p>
            <a:pPr>
              <a:spcBef>
                <a:spcPts val="0"/>
              </a:spcBef>
            </a:pPr>
            <a:r>
              <a:rPr lang="ru-RU" sz="2800" b="1" dirty="0" smtClean="0"/>
              <a:t>о ведении во время экзамена в ППЭ и аудиториях видеозаписи;</a:t>
            </a:r>
          </a:p>
          <a:p>
            <a:pPr>
              <a:spcBef>
                <a:spcPts val="0"/>
              </a:spcBef>
            </a:pPr>
            <a:r>
              <a:rPr lang="ru-RU" sz="2800" b="1" dirty="0" smtClean="0"/>
              <a:t>о порядке подачи и рассмотрении апелляций; </a:t>
            </a:r>
          </a:p>
          <a:p>
            <a:pPr>
              <a:spcBef>
                <a:spcPts val="0"/>
              </a:spcBef>
            </a:pPr>
            <a:r>
              <a:rPr lang="ru-RU" sz="2800" b="1" dirty="0" smtClean="0"/>
              <a:t>о времени и месте ознакомления с результатами ГИА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40080" cy="163596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Сроки и продолжительность проведения ГИА 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</a:rPr>
              <a:t>(п.27 Порядка проведения ГИА)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Единое расписание экзаменов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на территории РФ:</a:t>
            </a:r>
          </a:p>
          <a:p>
            <a:r>
              <a:rPr lang="ru-RU" dirty="0" smtClean="0"/>
              <a:t>Досрочная сдача ЕГЭ, ГВЭ – </a:t>
            </a:r>
            <a:r>
              <a:rPr lang="ru-RU" b="1" i="1" u="sng" dirty="0" smtClean="0">
                <a:solidFill>
                  <a:srgbClr val="C00000"/>
                </a:solidFill>
              </a:rPr>
              <a:t>март-апрель</a:t>
            </a:r>
          </a:p>
          <a:p>
            <a:r>
              <a:rPr lang="ru-RU" dirty="0" smtClean="0"/>
              <a:t>Основные сроки – </a:t>
            </a:r>
            <a:r>
              <a:rPr lang="ru-RU" b="1" i="1" u="sng" dirty="0" smtClean="0">
                <a:solidFill>
                  <a:srgbClr val="C00000"/>
                </a:solidFill>
                <a:hlinkClick r:id="rId2" action="ppaction://hlinkfile"/>
              </a:rPr>
              <a:t>не ранее 28 мая- июнь</a:t>
            </a:r>
            <a:endParaRPr lang="ru-RU" dirty="0" smtClean="0"/>
          </a:p>
          <a:p>
            <a:r>
              <a:rPr lang="ru-RU" dirty="0" smtClean="0"/>
              <a:t>Дополнительные сроки – </a:t>
            </a:r>
            <a:r>
              <a:rPr lang="ru-RU" b="1" i="1" u="sng" dirty="0" smtClean="0">
                <a:solidFill>
                  <a:srgbClr val="C00000"/>
                </a:solidFill>
              </a:rPr>
              <a:t>сентябрь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(только математика база и русский язык)</a:t>
            </a:r>
            <a:endParaRPr lang="ru-RU" b="1" u="sng" dirty="0" smtClean="0"/>
          </a:p>
          <a:p>
            <a:r>
              <a:rPr lang="ru-RU" b="1" i="1" u="sng" dirty="0" smtClean="0">
                <a:solidFill>
                  <a:srgbClr val="C00000"/>
                </a:solidFill>
              </a:rPr>
              <a:t>ВНИМАНИЕ! Дополнительные сроки в июле не предусмотрены!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429552" cy="85725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Единый государственный экзамен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7715272" cy="5072098"/>
          </a:xfrm>
        </p:spPr>
        <p:txBody>
          <a:bodyPr/>
          <a:lstStyle/>
          <a:p>
            <a:pPr>
              <a:buNone/>
            </a:pPr>
            <a:r>
              <a:rPr lang="ru-RU" sz="1800" b="1" u="sng" dirty="0" smtClean="0"/>
              <a:t>Продолжительность экзаменов</a:t>
            </a:r>
            <a:r>
              <a:rPr lang="ru-RU" sz="1800" b="1" u="sng" dirty="0" smtClean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</a:t>
            </a:r>
            <a:r>
              <a:rPr lang="ru-RU" sz="1600" b="1" dirty="0" smtClean="0">
                <a:solidFill>
                  <a:srgbClr val="C00000"/>
                </a:solidFill>
              </a:rPr>
              <a:t>Математика, физика, информатика и ИКТ,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литература                                                                     –  3 ч.55 мин.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Русский язык, обществознание, история                –  3 ч.30 мин.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Биология, география, химия, иностранный язык –  3 ч.00 мин.</a:t>
            </a:r>
          </a:p>
          <a:p>
            <a:pPr>
              <a:buNone/>
            </a:pPr>
            <a:r>
              <a:rPr lang="ru-RU" sz="1600" b="1" u="sng" dirty="0" smtClean="0"/>
              <a:t>Разрешено: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err="1" smtClean="0"/>
              <a:t>Гелевая</a:t>
            </a:r>
            <a:r>
              <a:rPr lang="ru-RU" sz="1400" dirty="0" smtClean="0"/>
              <a:t>, </a:t>
            </a:r>
            <a:r>
              <a:rPr lang="ru-RU" sz="1400" dirty="0" err="1" smtClean="0"/>
              <a:t>каппилярная</a:t>
            </a:r>
            <a:r>
              <a:rPr lang="ru-RU" sz="1400" dirty="0" smtClean="0"/>
              <a:t> ручка с чернилами черного цвета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На математике – линейка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На химии – непрограммируемый калькулятор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На физике – непрограммируемый калькулятор и линейка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На географии – непрограммируемый калькулятор, линейка и транспортир</a:t>
            </a:r>
          </a:p>
          <a:p>
            <a:pPr>
              <a:buNone/>
            </a:pPr>
            <a:r>
              <a:rPr lang="ru-RU" sz="1600" b="1" u="sng" dirty="0" smtClean="0"/>
              <a:t>Запрещено: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Наличие средств связи, </a:t>
            </a:r>
            <a:r>
              <a:rPr lang="ru-RU" sz="1400" dirty="0" err="1" smtClean="0"/>
              <a:t>электр.-вычислит</a:t>
            </a:r>
            <a:r>
              <a:rPr lang="ru-RU" sz="1400" dirty="0" smtClean="0"/>
              <a:t>. Техники, фото, аудио и видеоаппаратуры, справочных материалов, письменных заметок и иных средств хранения и передачи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Вынос из аудиторий и ППЭ экзаменационных материалов на бумажном или электронном носителях, их фотографирование;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/>
              <a:t>Оказание содействия другим участникам ЕГЭ, в т.ч. передача им указанных средств.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None/>
            </a:pPr>
            <a:endParaRPr lang="ru-RU" sz="2000" b="1" u="sng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Font typeface="Wingdings" pitchFamily="2" charset="2"/>
              <a:buChar char="Ø"/>
            </a:pPr>
            <a:endParaRPr lang="ru-RU" sz="1600" dirty="0" smtClean="0"/>
          </a:p>
          <a:p>
            <a:pP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020000" cy="108012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Обязанности обучающегося </a:t>
            </a:r>
            <a:r>
              <a:rPr lang="ru-RU" sz="3600" b="1" i="1" dirty="0" smtClean="0">
                <a:solidFill>
                  <a:schemeClr val="tx1"/>
                </a:solidFill>
              </a:rPr>
              <a:t>(п.45 Порядка проведения ГИА)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84576"/>
          </a:xfrm>
        </p:spPr>
        <p:txBody>
          <a:bodyPr/>
          <a:lstStyle/>
          <a:p>
            <a:r>
              <a:rPr lang="ru-RU" sz="3000" dirty="0" smtClean="0"/>
              <a:t>Соблюдение установленного порядка, следование указаниям организатора.</a:t>
            </a:r>
          </a:p>
          <a:p>
            <a:r>
              <a:rPr lang="ru-RU" sz="3000" b="1" i="1" u="sng" dirty="0" smtClean="0"/>
              <a:t>На столе:</a:t>
            </a:r>
          </a:p>
          <a:p>
            <a:pPr>
              <a:buNone/>
            </a:pPr>
            <a:r>
              <a:rPr lang="ru-RU" sz="3000" dirty="0" smtClean="0"/>
              <a:t>-ручка</a:t>
            </a:r>
          </a:p>
          <a:p>
            <a:pPr>
              <a:buNone/>
            </a:pPr>
            <a:r>
              <a:rPr lang="ru-RU" sz="3000" dirty="0" smtClean="0"/>
              <a:t>-документ, удостоверяющий личность;</a:t>
            </a:r>
          </a:p>
          <a:p>
            <a:pPr>
              <a:buNone/>
            </a:pPr>
            <a:r>
              <a:rPr lang="ru-RU" sz="3000" dirty="0" smtClean="0"/>
              <a:t>-разрешенные средства обучения;</a:t>
            </a:r>
          </a:p>
          <a:p>
            <a:pPr>
              <a:buNone/>
            </a:pPr>
            <a:r>
              <a:rPr lang="ru-RU" sz="3000" dirty="0" smtClean="0"/>
              <a:t>-лекарства и питание (в </a:t>
            </a:r>
            <a:r>
              <a:rPr lang="ru-RU" sz="3000" dirty="0" err="1" smtClean="0"/>
              <a:t>спецаудитории</a:t>
            </a:r>
            <a:r>
              <a:rPr lang="ru-RU" sz="3000" dirty="0" smtClean="0"/>
              <a:t> при необходимости);</a:t>
            </a:r>
          </a:p>
          <a:p>
            <a:pPr>
              <a:buNone/>
            </a:pPr>
            <a:r>
              <a:rPr lang="ru-RU" sz="3000" dirty="0" smtClean="0"/>
              <a:t>-форма для направления в ГЭК замечаний о нарушениях процедуры проведения ГИА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092008" cy="9087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ЗАПРЕЩЕНО!</a:t>
            </a: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i="1" dirty="0" smtClean="0">
                <a:solidFill>
                  <a:schemeClr val="tx1"/>
                </a:solidFill>
              </a:rPr>
              <a:t>(п.45 Порядка проведения ГИА)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8863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Во время проведения экзамена в ППЭ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запрещается:</a:t>
            </a:r>
          </a:p>
          <a:p>
            <a:r>
              <a:rPr lang="ru-RU" sz="2800" dirty="0" smtClean="0"/>
              <a:t>-обучающимся, организаторам, ассистентам, наблюдателям, сопровождающим… –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иметь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при себе </a:t>
            </a:r>
            <a:r>
              <a:rPr lang="ru-RU" sz="2800" u="sng" dirty="0" smtClean="0"/>
              <a:t>средства связи, электронно-вычислительную технику, фото, аудио и видеоаппаратуру, справочные материалы или иные средства хранения и передачи информации;</a:t>
            </a:r>
          </a:p>
          <a:p>
            <a:r>
              <a:rPr lang="ru-RU" sz="2800" dirty="0" smtClean="0"/>
              <a:t>-выносить из аудитории и ППЭ экзаменационные материалы на бумажном или электронном носителях, фотографировать экзаменационные материалы</a:t>
            </a:r>
          </a:p>
          <a:p>
            <a:r>
              <a:rPr lang="ru-RU" sz="2800" b="1" i="1" u="sng" dirty="0" smtClean="0">
                <a:solidFill>
                  <a:srgbClr val="C00000"/>
                </a:solidFill>
              </a:rPr>
              <a:t>Лица, допустившие нарушение установленного порядка проведения ГИА, удаляются с экзамена.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000924" cy="92869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Минимальные пороги и апелляции о несогласии с выставленными баллами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927784" cy="4357718"/>
          </a:xfrm>
        </p:spPr>
        <p:txBody>
          <a:bodyPr/>
          <a:lstStyle/>
          <a:p>
            <a:r>
              <a:rPr lang="ru-RU" sz="1400" b="1" u="sng" dirty="0" smtClean="0"/>
              <a:t>Для получения аттестата установлено минимальное количество баллов ЕГЭ по:</a:t>
            </a:r>
          </a:p>
          <a:p>
            <a:r>
              <a:rPr lang="ru-RU" sz="1400" dirty="0" smtClean="0"/>
              <a:t>Русскому языку – 24 балла (по 100-балльной шкале),</a:t>
            </a:r>
          </a:p>
          <a:p>
            <a:r>
              <a:rPr lang="ru-RU" sz="1400" dirty="0" smtClean="0"/>
              <a:t>Математике базового уровня – 3 балла (по 5-балльной шкале), </a:t>
            </a:r>
          </a:p>
          <a:p>
            <a:r>
              <a:rPr lang="ru-RU" sz="1400" dirty="0" smtClean="0"/>
              <a:t>Математике профильного уровня – 27 баллов (по 100-балльной шкале).</a:t>
            </a:r>
          </a:p>
          <a:p>
            <a:r>
              <a:rPr lang="ru-RU" sz="1400" b="1" u="sng" dirty="0" smtClean="0"/>
              <a:t>Для поступления в вузы в 2018 году установлены следующие минимальные баллы ЕГЭ.</a:t>
            </a:r>
          </a:p>
          <a:p>
            <a:endParaRPr lang="ru-RU" sz="1100" b="1" u="sn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2714620"/>
          <a:ext cx="5500726" cy="34523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06726"/>
              </a:tblGrid>
              <a:tr h="2822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Предметы 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Баллы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40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Русский язык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Математика профильного уровня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Физика 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Химия 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Информатика и ИКТ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Биология 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/>
                </a:tc>
              </a:tr>
              <a:tr h="286144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36024" cy="86409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Оснащение ППЭ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>(п.36 Порядка проведения ГИА)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/>
          <a:lstStyle/>
          <a:p>
            <a:r>
              <a:rPr lang="ru-RU" sz="3300" dirty="0" smtClean="0"/>
              <a:t>ППЭ оборудуются стационарными или переносными металлоискателями;</a:t>
            </a:r>
          </a:p>
          <a:p>
            <a:r>
              <a:rPr lang="ru-RU" sz="3300" dirty="0" smtClean="0"/>
              <a:t>по решению ГЭК ППЭ оборудуются системами подавления сигналов подвижной связи;</a:t>
            </a:r>
          </a:p>
          <a:p>
            <a:r>
              <a:rPr lang="ru-RU" sz="3300" dirty="0" smtClean="0"/>
              <a:t>аудитории оборудуются средствами видеонаблюдения (</a:t>
            </a:r>
            <a:r>
              <a:rPr lang="ru-RU" sz="3300" b="1" i="1" u="sng" dirty="0" smtClean="0">
                <a:solidFill>
                  <a:srgbClr val="C00000"/>
                </a:solidFill>
              </a:rPr>
              <a:t>в режиме </a:t>
            </a:r>
            <a:r>
              <a:rPr lang="en-US" sz="3300" b="1" i="1" u="sng" dirty="0" smtClean="0">
                <a:solidFill>
                  <a:srgbClr val="C00000"/>
                </a:solidFill>
              </a:rPr>
              <a:t>on-line</a:t>
            </a:r>
            <a:r>
              <a:rPr lang="ru-RU" sz="3300" dirty="0" smtClean="0"/>
              <a:t>); срок хранения видеозаписи экзамена – не менее 3 месяцев;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40080" cy="620688"/>
          </a:xfrm>
        </p:spPr>
        <p:txBody>
          <a:bodyPr/>
          <a:lstStyle/>
          <a:p>
            <a:r>
              <a:rPr lang="en-US" altLang="ru-RU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On-line</a:t>
            </a:r>
            <a:r>
              <a:rPr lang="ru-RU" altLang="ru-RU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наблюдение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Изображение 3" descr="IMG_7906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89" r="11629" b="7973"/>
          <a:stretch>
            <a:fillRect/>
          </a:stretch>
        </p:blipFill>
        <p:spPr bwMode="auto">
          <a:xfrm>
            <a:off x="179512" y="620688"/>
            <a:ext cx="388843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Изображение 5" descr="DSC_019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3890469" cy="304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55976" y="527674"/>
            <a:ext cx="4536504" cy="6141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altLang="ru-RU" sz="2700" b="1" dirty="0" smtClean="0">
                <a:latin typeface="Cambria" panose="02040503050406030204" pitchFamily="18" charset="0"/>
              </a:rPr>
              <a:t>Студенты-волонтеры, которые прошли обучение и успешно преодолели итоговое тестирование по специальному курсу подготовки </a:t>
            </a:r>
            <a:r>
              <a:rPr lang="en-US" altLang="ru-RU" sz="2700" b="1" dirty="0" smtClean="0">
                <a:latin typeface="Cambria" panose="02040503050406030204" pitchFamily="18" charset="0"/>
              </a:rPr>
              <a:t>on-line</a:t>
            </a:r>
            <a:r>
              <a:rPr lang="ru-RU" altLang="ru-RU" sz="2700" b="1" dirty="0" smtClean="0">
                <a:latin typeface="Cambria" panose="02040503050406030204" pitchFamily="18" charset="0"/>
              </a:rPr>
              <a:t> наблюдателей.</a:t>
            </a:r>
          </a:p>
          <a:p>
            <a:pPr eaLnBrk="1" hangingPunct="1">
              <a:defRPr/>
            </a:pPr>
            <a:r>
              <a:rPr lang="ru-RU" altLang="ru-RU" sz="2700" b="1" dirty="0" err="1" smtClean="0">
                <a:latin typeface="Cambria" panose="02040503050406030204" pitchFamily="18" charset="0"/>
              </a:rPr>
              <a:t>Рособрнадзор</a:t>
            </a:r>
            <a:r>
              <a:rPr lang="ru-RU" altLang="ru-RU" sz="2700" b="1" dirty="0" smtClean="0">
                <a:latin typeface="Cambria" panose="02040503050406030204" pitchFamily="18" charset="0"/>
              </a:rPr>
              <a:t> определяет для каждого наблюдателя перечень аудиторий, по которым он должен осуществлять </a:t>
            </a:r>
            <a:r>
              <a:rPr lang="en-US" altLang="ru-RU" sz="2700" b="1" dirty="0" smtClean="0">
                <a:latin typeface="Cambria" panose="02040503050406030204" pitchFamily="18" charset="0"/>
              </a:rPr>
              <a:t>on-line</a:t>
            </a:r>
            <a:r>
              <a:rPr lang="ru-RU" altLang="ru-RU" sz="2700" b="1" dirty="0" smtClean="0">
                <a:latin typeface="Cambria" panose="02040503050406030204" pitchFamily="18" charset="0"/>
              </a:rPr>
              <a:t> мониторинг.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6064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Иностранный язык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971256"/>
          </a:xfrm>
        </p:spPr>
        <p:txBody>
          <a:bodyPr/>
          <a:lstStyle/>
          <a:p>
            <a:r>
              <a:rPr lang="ru-RU" sz="3600" dirty="0" smtClean="0"/>
              <a:t>Включен раздел </a:t>
            </a:r>
            <a:r>
              <a:rPr lang="ru-RU" sz="3600" b="1" dirty="0" smtClean="0">
                <a:solidFill>
                  <a:srgbClr val="C00000"/>
                </a:solidFill>
              </a:rPr>
              <a:t>«Говорение»</a:t>
            </a:r>
            <a:r>
              <a:rPr lang="ru-RU" sz="3600" dirty="0" smtClean="0"/>
              <a:t>, устные ответы на задания которого записываются на </a:t>
            </a:r>
            <a:r>
              <a:rPr lang="ru-RU" sz="3600" dirty="0" err="1" smtClean="0"/>
              <a:t>аудионосители</a:t>
            </a:r>
            <a:r>
              <a:rPr lang="ru-RU" sz="3600" dirty="0" smtClean="0"/>
              <a:t>.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Письменная часть («тест») – 80 баллов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Устная часть («говорение») – 20 баллов</a:t>
            </a:r>
          </a:p>
          <a:p>
            <a:r>
              <a:rPr lang="ru-RU" sz="3600" dirty="0" smtClean="0"/>
              <a:t>Проводится </a:t>
            </a:r>
            <a:r>
              <a:rPr lang="ru-RU" sz="3600" dirty="0" smtClean="0">
                <a:solidFill>
                  <a:srgbClr val="C00000"/>
                </a:solidFill>
              </a:rPr>
              <a:t>в разные дни</a:t>
            </a:r>
            <a:r>
              <a:rPr lang="ru-RU" sz="3600" dirty="0" smtClean="0"/>
              <a:t>, оценивается как </a:t>
            </a:r>
            <a:r>
              <a:rPr lang="ru-RU" sz="3600" dirty="0" smtClean="0">
                <a:solidFill>
                  <a:srgbClr val="C00000"/>
                </a:solidFill>
              </a:rPr>
              <a:t>один предмет</a:t>
            </a:r>
            <a:r>
              <a:rPr lang="ru-RU" sz="3600" dirty="0" smtClean="0"/>
              <a:t>, апелляция будет подаваться по предмету целиком.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358114" cy="157163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Общая информация о ЕГЭ</a:t>
            </a:r>
            <a:r>
              <a:rPr lang="ru-RU" sz="9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Основной формой государственной итоговой аттестации </a:t>
            </a:r>
            <a:br>
              <a:rPr lang="ru-RU" sz="1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по образовательным программам среднего общего образования </a:t>
            </a:r>
            <a:r>
              <a:rPr lang="ru-RU" sz="18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(ГИА) </a:t>
            </a:r>
            <a:r>
              <a:rPr lang="ru-RU" sz="18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является </a:t>
            </a:r>
            <a:r>
              <a:rPr lang="ru-RU" sz="18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единый государственный экзамен (ЕГЭ)</a:t>
            </a:r>
            <a:endParaRPr lang="ru-RU" sz="20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85786" y="2000240"/>
            <a:ext cx="7858180" cy="4714908"/>
          </a:xfrm>
        </p:spPr>
        <p:txBody>
          <a:bodyPr/>
          <a:lstStyle/>
          <a:p>
            <a:r>
              <a:rPr lang="ru-RU" sz="2000" b="1" i="1" dirty="0" smtClean="0"/>
              <a:t>Сроки проведения ЕГЭ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1400" dirty="0" err="1" smtClean="0"/>
              <a:t>Минобрнауки</a:t>
            </a:r>
            <a:r>
              <a:rPr lang="ru-RU" sz="1400" dirty="0" smtClean="0"/>
              <a:t>  России определяет сроки и единое расписание проведения ЕГЭ.</a:t>
            </a:r>
            <a:endParaRPr lang="ru-RU" sz="2000" dirty="0" smtClean="0"/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sz="2000" b="1" i="1" dirty="0" smtClean="0"/>
              <a:t>Кто может участвовать в ЕГЭ</a:t>
            </a:r>
            <a:endParaRPr lang="ru-RU" sz="2800" b="1" i="1" dirty="0" smtClean="0"/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1400" u="sng" dirty="0" smtClean="0"/>
              <a:t>К ЕГЭ допускаются выпускники текущего года:</a:t>
            </a:r>
          </a:p>
          <a:p>
            <a:pPr>
              <a:buNone/>
            </a:pPr>
            <a:r>
              <a:rPr lang="ru-RU" sz="1400" dirty="0" smtClean="0"/>
              <a:t>  –  не имеющие академической задолженности и в полном объеме выполнившие учебный план; </a:t>
            </a:r>
          </a:p>
          <a:p>
            <a:pPr>
              <a:buNone/>
            </a:pPr>
            <a:r>
              <a:rPr lang="ru-RU" sz="1400" dirty="0" smtClean="0"/>
              <a:t>  –  успешно написавшие итоговое сочинение </a:t>
            </a:r>
            <a:r>
              <a:rPr lang="ru-RU" sz="1600" b="1" dirty="0" smtClean="0"/>
              <a:t>(6 декабря 2017 года).</a:t>
            </a:r>
          </a:p>
          <a:p>
            <a:pPr>
              <a:buNone/>
            </a:pPr>
            <a:r>
              <a:rPr lang="ru-RU" sz="2400" b="1" i="1" dirty="0" smtClean="0"/>
              <a:t>	</a:t>
            </a:r>
            <a:r>
              <a:rPr lang="ru-RU" sz="2000" b="1" i="1" dirty="0" smtClean="0"/>
              <a:t>Подача заявлений для участия в ЕГЭ</a:t>
            </a:r>
            <a:endParaRPr lang="ru-RU" sz="2400" b="1" i="1" dirty="0" smtClean="0"/>
          </a:p>
          <a:p>
            <a:pPr>
              <a:buNone/>
            </a:pPr>
            <a:r>
              <a:rPr lang="ru-RU" sz="1600" b="1" i="1" dirty="0" smtClean="0"/>
              <a:t>	</a:t>
            </a:r>
            <a:r>
              <a:rPr lang="ru-RU" sz="1400" b="1" i="1" dirty="0" smtClean="0"/>
              <a:t>До 1 февраля </a:t>
            </a:r>
            <a:r>
              <a:rPr lang="ru-RU" sz="1400" dirty="0" smtClean="0"/>
              <a:t>в своей школе выпускник должен написать заявление, в котором указывается выбор учебных предметов, уровень ЕГЭ по математике и форма итоговой аттестации ЕГЭ или ГВЭ (ограниченные возможности здоровья и инвалиды).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</a:t>
            </a:r>
            <a:r>
              <a:rPr lang="ru-RU" sz="2000" b="1" i="1" dirty="0" smtClean="0"/>
              <a:t>Изменения после подачи заявления</a:t>
            </a:r>
          </a:p>
          <a:p>
            <a:pPr>
              <a:buNone/>
            </a:pPr>
            <a:r>
              <a:rPr lang="ru-RU" sz="2000" b="1" i="1" dirty="0" smtClean="0"/>
              <a:t>	</a:t>
            </a:r>
            <a:r>
              <a:rPr lang="ru-RU" sz="1400" dirty="0" smtClean="0"/>
              <a:t>После 1 февраля выпускник может изменить (дополнить) перечень указанных в заявлении экзаменов </a:t>
            </a:r>
            <a:r>
              <a:rPr lang="ru-RU" sz="1400" b="1" dirty="0" smtClean="0"/>
              <a:t>только при наличии уважительных причин</a:t>
            </a:r>
            <a:r>
              <a:rPr lang="ru-RU" sz="1400" dirty="0" smtClean="0"/>
              <a:t>, подтвержденных документально, обратившись в государственную экзаменационную комиссию не позднее, чем за две недели до начала экзаменов.</a:t>
            </a:r>
            <a:endParaRPr lang="ru-RU" sz="1600" dirty="0" smtClean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428596" y="2285992"/>
            <a:ext cx="3276600" cy="1015663"/>
          </a:xfrm>
          <a:prstGeom prst="rect">
            <a:avLst/>
          </a:prstGeom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algn="ctr">
              <a:spcBef>
                <a:spcPct val="50000"/>
              </a:spcBef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Портал ЕГЭ</a:t>
            </a:r>
          </a:p>
          <a:p>
            <a:pPr marL="365125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Times New Roman" pitchFamily="18" charset="0"/>
              </a:rPr>
              <a:t>http</a:t>
            </a:r>
            <a:r>
              <a:rPr lang="ru-RU" sz="2400" b="1" dirty="0">
                <a:solidFill>
                  <a:srgbClr val="990033"/>
                </a:solidFill>
                <a:latin typeface="Times New Roman" pitchFamily="18" charset="0"/>
              </a:rPr>
              <a:t>:</a:t>
            </a:r>
            <a:r>
              <a:rPr lang="en-US" sz="2400" b="1" dirty="0">
                <a:solidFill>
                  <a:srgbClr val="990033"/>
                </a:solidFill>
                <a:latin typeface="Times New Roman" pitchFamily="18" charset="0"/>
              </a:rPr>
              <a:t>//</a:t>
            </a:r>
            <a:r>
              <a:rPr lang="en-US" sz="2400" b="1" dirty="0" smtClean="0">
                <a:solidFill>
                  <a:srgbClr val="990033"/>
                </a:solidFill>
                <a:latin typeface="Times New Roman" pitchFamily="18" charset="0"/>
              </a:rPr>
              <a:t>ege.edu.ru</a:t>
            </a:r>
            <a:endParaRPr lang="en-US" sz="2400" b="1" dirty="0">
              <a:solidFill>
                <a:srgbClr val="990033"/>
              </a:solidFill>
              <a:latin typeface="Times New Roman" pitchFamily="18" charset="0"/>
            </a:endParaRPr>
          </a:p>
        </p:txBody>
      </p:sp>
      <p:sp useBgFill="1"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5000628" y="2285992"/>
            <a:ext cx="3733800" cy="1938992"/>
          </a:xfrm>
          <a:prstGeom prst="rect">
            <a:avLst/>
          </a:prstGeom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</a:rPr>
              <a:t>Сайт школы</a:t>
            </a:r>
          </a:p>
          <a:p>
            <a:pPr marL="365125"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66"/>
                </a:solidFill>
              </a:rPr>
              <a:t>255-45-01</a:t>
            </a:r>
          </a:p>
          <a:p>
            <a:pPr marL="365125"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</a:rPr>
              <a:t>Фролова Наталья Владимировна</a:t>
            </a:r>
            <a:endParaRPr lang="ru-RU" sz="2400" b="1" dirty="0">
              <a:solidFill>
                <a:srgbClr val="990033"/>
              </a:solidFill>
              <a:latin typeface="Times New Roman" pitchFamily="18" charset="0"/>
            </a:endParaRPr>
          </a:p>
        </p:txBody>
      </p:sp>
      <p:sp useBgFill="1"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4786314" y="4572008"/>
            <a:ext cx="3810000" cy="1014413"/>
          </a:xfrm>
          <a:prstGeom prst="rect">
            <a:avLst/>
          </a:prstGeom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algn="ctr">
              <a:spcBef>
                <a:spcPct val="50000"/>
              </a:spcBef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Сайт </a:t>
            </a:r>
            <a:r>
              <a:rPr lang="ru-RU" sz="2400" b="1" dirty="0" err="1">
                <a:solidFill>
                  <a:srgbClr val="000066"/>
                </a:solidFill>
                <a:latin typeface="Times New Roman" pitchFamily="18" charset="0"/>
              </a:rPr>
              <a:t>Рособрандзора</a:t>
            </a:r>
            <a:endParaRPr lang="en-US" sz="24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marL="365125" algn="ctr">
              <a:spcBef>
                <a:spcPct val="50000"/>
              </a:spcBef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www.obrnadzor.gov.ru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 useBgFill="1"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214282" y="3571876"/>
            <a:ext cx="3595718" cy="461665"/>
          </a:xfrm>
          <a:prstGeom prst="rect">
            <a:avLst/>
          </a:prstGeom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algn="ctr">
              <a:spcBef>
                <a:spcPct val="50000"/>
              </a:spcBef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Сайт 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</a:rPr>
              <a:t>МО НО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 flipH="1">
            <a:off x="2143108" y="1428736"/>
            <a:ext cx="661982" cy="85725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Line 10"/>
          <p:cNvSpPr>
            <a:spLocks noChangeShapeType="1"/>
          </p:cNvSpPr>
          <p:nvPr/>
        </p:nvSpPr>
        <p:spPr bwMode="auto">
          <a:xfrm>
            <a:off x="4500562" y="1357298"/>
            <a:ext cx="357190" cy="321471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11"/>
          <p:cNvSpPr>
            <a:spLocks noChangeShapeType="1"/>
          </p:cNvSpPr>
          <p:nvPr/>
        </p:nvSpPr>
        <p:spPr bwMode="auto">
          <a:xfrm flipH="1">
            <a:off x="3786182" y="1500174"/>
            <a:ext cx="319086" cy="200026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4929190" y="1428736"/>
            <a:ext cx="633410" cy="86202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457200" y="533400"/>
            <a:ext cx="8001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28575" algn="ctr" eaLnBrk="0" hangingPunct="0">
              <a:defRPr/>
            </a:pPr>
            <a:r>
              <a:rPr lang="ru-RU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Информационное обеспечение</a:t>
            </a:r>
          </a:p>
          <a:p>
            <a:pPr marL="838200" indent="-28575" algn="ctr" eaLnBrk="0" hangingPunct="0">
              <a:defRPr/>
            </a:pPr>
            <a:r>
              <a:rPr lang="ru-RU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проведения ЕГЭ и ЕРЭ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356100" y="3213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b="1">
              <a:solidFill>
                <a:srgbClr val="000066"/>
              </a:solidFill>
            </a:endParaRPr>
          </a:p>
        </p:txBody>
      </p:sp>
      <p:sp useBgFill="1"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28596" y="4857760"/>
            <a:ext cx="3595718" cy="1477328"/>
          </a:xfrm>
          <a:prstGeom prst="rect">
            <a:avLst/>
          </a:prstGeom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</a:rPr>
              <a:t>Открытый банк заданий ЕГЭ (ФИПИ)</a:t>
            </a:r>
            <a:endParaRPr lang="ru-RU" sz="2000" b="1" dirty="0">
              <a:solidFill>
                <a:srgbClr val="000066"/>
              </a:solidFill>
              <a:latin typeface="Times New Roman" pitchFamily="18" charset="0"/>
            </a:endParaRPr>
          </a:p>
          <a:p>
            <a:pPr marL="365125">
              <a:spcBef>
                <a:spcPct val="50000"/>
              </a:spcBef>
            </a:pPr>
            <a:r>
              <a:rPr lang="en-US" sz="2000" b="1" dirty="0">
                <a:solidFill>
                  <a:srgbClr val="990033"/>
                </a:solidFill>
                <a:latin typeface="Times New Roman" pitchFamily="18" charset="0"/>
              </a:rPr>
              <a:t>http</a:t>
            </a:r>
            <a:r>
              <a:rPr lang="ru-RU" sz="2000" b="1" dirty="0">
                <a:solidFill>
                  <a:srgbClr val="990033"/>
                </a:solidFill>
                <a:latin typeface="Times New Roman" pitchFamily="18" charset="0"/>
              </a:rPr>
              <a:t>:</a:t>
            </a:r>
            <a:r>
              <a:rPr lang="en-US" sz="2000" b="1" dirty="0" smtClean="0">
                <a:solidFill>
                  <a:srgbClr val="990033"/>
                </a:solidFill>
                <a:latin typeface="Times New Roman" pitchFamily="18" charset="0"/>
              </a:rPr>
              <a:t>//fipi.ru</a:t>
            </a:r>
            <a:r>
              <a:rPr lang="ru-RU" sz="2000" b="1" dirty="0" smtClean="0">
                <a:solidFill>
                  <a:srgbClr val="990033"/>
                </a:solidFill>
                <a:latin typeface="Times New Roman" pitchFamily="18" charset="0"/>
              </a:rPr>
              <a:t>/</a:t>
            </a:r>
            <a:r>
              <a:rPr lang="en-US" sz="2000" b="1" dirty="0" smtClean="0">
                <a:solidFill>
                  <a:srgbClr val="990033"/>
                </a:solidFill>
                <a:latin typeface="Times New Roman" pitchFamily="18" charset="0"/>
              </a:rPr>
              <a:t>content</a:t>
            </a:r>
            <a:r>
              <a:rPr lang="tt-RU" sz="2000" b="1" dirty="0" smtClean="0">
                <a:solidFill>
                  <a:srgbClr val="990033"/>
                </a:solidFill>
                <a:latin typeface="Times New Roman" pitchFamily="18" charset="0"/>
              </a:rPr>
              <a:t>/</a:t>
            </a:r>
            <a:r>
              <a:rPr lang="en-US" sz="2000" b="1" dirty="0" err="1" smtClean="0">
                <a:solidFill>
                  <a:srgbClr val="990033"/>
                </a:solidFill>
                <a:latin typeface="Times New Roman" pitchFamily="18" charset="0"/>
              </a:rPr>
              <a:t>otkrytyy</a:t>
            </a:r>
            <a:r>
              <a:rPr lang="en-US" sz="2000" b="1" dirty="0" smtClean="0">
                <a:solidFill>
                  <a:srgbClr val="990033"/>
                </a:solidFill>
                <a:latin typeface="Times New Roman" pitchFamily="18" charset="0"/>
              </a:rPr>
              <a:t>-bank-</a:t>
            </a:r>
            <a:r>
              <a:rPr lang="en-US" sz="2000" b="1" dirty="0" err="1" smtClean="0">
                <a:solidFill>
                  <a:srgbClr val="990033"/>
                </a:solidFill>
                <a:latin typeface="Times New Roman" pitchFamily="18" charset="0"/>
              </a:rPr>
              <a:t>zadaniy</a:t>
            </a:r>
            <a:r>
              <a:rPr lang="en-US" sz="2000" b="1" dirty="0" smtClean="0">
                <a:solidFill>
                  <a:srgbClr val="990033"/>
                </a:solidFill>
                <a:latin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rgbClr val="990033"/>
                </a:solidFill>
                <a:latin typeface="Times New Roman" pitchFamily="18" charset="0"/>
              </a:rPr>
              <a:t>ege</a:t>
            </a:r>
            <a:endParaRPr lang="en-US" sz="2000" b="1" dirty="0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3929058" y="1500174"/>
            <a:ext cx="357190" cy="328614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8072" cy="163596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Изменение сроков внесения сведений  в РИС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780928"/>
            <a:ext cx="7560840" cy="3248000"/>
          </a:xfrm>
        </p:spPr>
        <p:txBody>
          <a:bodyPr/>
          <a:lstStyle/>
          <a:p>
            <a:pPr marL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a typeface="Calibri"/>
              </a:rPr>
              <a:t>возможно только на основании письма за подписью главы субъекта Российской Федерации в адрес </a:t>
            </a:r>
            <a:r>
              <a:rPr lang="ru-RU" sz="4000" b="1" dirty="0" err="1" smtClean="0">
                <a:solidFill>
                  <a:srgbClr val="C00000"/>
                </a:solidFill>
                <a:ea typeface="Calibri"/>
              </a:rPr>
              <a:t>Рособрнадзора</a:t>
            </a:r>
            <a:r>
              <a:rPr lang="ru-RU" sz="4000" b="1" dirty="0" smtClean="0">
                <a:solidFill>
                  <a:srgbClr val="C00000"/>
                </a:solidFill>
                <a:ea typeface="Calibri"/>
              </a:rPr>
              <a:t>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700808"/>
            <a:ext cx="792088" cy="1296144"/>
          </a:xfrm>
          <a:prstGeom prst="downArrow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36024" cy="185738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Порядок проведения</a:t>
            </a:r>
            <a:r>
              <a:rPr lang="ru-RU" sz="3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br>
              <a:rPr lang="ru-RU" sz="3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</a:br>
            <a:r>
              <a:rPr lang="ru-RU" sz="30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государственной итоговой аттестации </a:t>
            </a:r>
            <a:br>
              <a:rPr lang="ru-RU" sz="30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</a:br>
            <a:r>
              <a:rPr lang="ru-RU" sz="30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по образовательным программам среднего общего образования</a:t>
            </a:r>
            <a:endParaRPr lang="ru-RU" sz="3000" b="1" i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28868"/>
            <a:ext cx="7858180" cy="4429132"/>
          </a:xfrm>
        </p:spPr>
        <p:txBody>
          <a:bodyPr/>
          <a:lstStyle/>
          <a:p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Итоговое сочинение (изложение) </a:t>
            </a:r>
            <a:r>
              <a:rPr lang="ru-RU" sz="2400" b="1" u="sng" dirty="0" smtClean="0"/>
              <a:t>– </a:t>
            </a:r>
            <a:r>
              <a:rPr lang="en-US" sz="2400" b="1" u="sng" dirty="0" smtClean="0"/>
              <a:t>I</a:t>
            </a:r>
            <a:r>
              <a:rPr lang="ru-RU" sz="2400" b="1" u="sng" dirty="0" smtClean="0"/>
              <a:t> этап</a:t>
            </a:r>
          </a:p>
          <a:p>
            <a:r>
              <a:rPr lang="ru-RU" sz="2400" b="1" u="sng" dirty="0" smtClean="0"/>
              <a:t>Обязательные учебные предметы </a:t>
            </a:r>
            <a:r>
              <a:rPr lang="ru-RU" sz="2400" dirty="0" smtClean="0"/>
              <a:t>(для получения аттестата о среднем общем образовании):</a:t>
            </a:r>
          </a:p>
          <a:p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русский язык и математика</a:t>
            </a:r>
          </a:p>
          <a:p>
            <a:r>
              <a:rPr lang="ru-RU" sz="20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Экзамен по математике делится на </a:t>
            </a:r>
            <a:r>
              <a:rPr lang="ru-RU" sz="2000" b="1" i="1" u="sng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базовый</a:t>
            </a:r>
            <a:r>
              <a:rPr lang="ru-RU" sz="20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и </a:t>
            </a:r>
            <a:r>
              <a:rPr lang="ru-RU" sz="2000" b="1" i="1" u="sng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профильный</a:t>
            </a:r>
            <a:r>
              <a:rPr lang="ru-RU" sz="20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уровни. </a:t>
            </a:r>
          </a:p>
          <a:p>
            <a:r>
              <a:rPr lang="ru-RU" sz="2400" b="1" u="sng" dirty="0" smtClean="0"/>
              <a:t>Экзамены по выбору: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литература, физика, химия, биология, география, история, обществознание, иностранные языки, информатика и ИКТ </a:t>
            </a:r>
            <a:r>
              <a:rPr lang="ru-RU" sz="2400" dirty="0" smtClean="0"/>
              <a:t>обучающимися сдаются на добровольной основе по своему выбору.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080120"/>
          </a:xfrm>
        </p:spPr>
        <p:txBody>
          <a:bodyPr/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МАТЕМАТИКА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525658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(</a:t>
            </a:r>
            <a:r>
              <a:rPr lang="ru-RU" dirty="0" smtClean="0"/>
              <a:t>можно выбрать либо оба уровня одновременно, либо только один из уровней)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                  </a:t>
            </a:r>
          </a:p>
          <a:p>
            <a:pPr>
              <a:buNone/>
            </a:pPr>
            <a:r>
              <a:rPr lang="ru-RU" sz="2800" dirty="0" smtClean="0"/>
              <a:t>          </a:t>
            </a:r>
            <a:endParaRPr lang="ru-RU" dirty="0" smtClean="0"/>
          </a:p>
        </p:txBody>
      </p:sp>
      <p:sp>
        <p:nvSpPr>
          <p:cNvPr id="11" name="Стрелка вниз 10"/>
          <p:cNvSpPr/>
          <p:nvPr/>
        </p:nvSpPr>
        <p:spPr bwMode="auto">
          <a:xfrm rot="3300000">
            <a:off x="2232028" y="2567104"/>
            <a:ext cx="216024" cy="108012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 bwMode="auto">
          <a:xfrm rot="-3300000">
            <a:off x="6552509" y="2567103"/>
            <a:ext cx="216024" cy="108012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3573016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accent1">
                    <a:lumMod val="50000"/>
                  </a:schemeClr>
                </a:solidFill>
              </a:rPr>
              <a:t>БАЗОВЫЙ уровень </a:t>
            </a:r>
          </a:p>
          <a:p>
            <a:pPr algn="ctr"/>
            <a:r>
              <a:rPr lang="ru-RU" sz="3200" dirty="0" smtClean="0"/>
              <a:t>(для получения аттестата, если не нужно сдавать в ВУЗ, оценивается по </a:t>
            </a:r>
          </a:p>
          <a:p>
            <a:pPr algn="ctr"/>
            <a:r>
              <a:rPr lang="ru-RU" sz="3200" dirty="0" smtClean="0"/>
              <a:t>5-балльной шкале)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3356992"/>
            <a:ext cx="41044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accent1">
                    <a:lumMod val="50000"/>
                  </a:schemeClr>
                </a:solidFill>
              </a:rPr>
              <a:t>ПРОФИЛЬНЫЙ уровень </a:t>
            </a:r>
          </a:p>
          <a:p>
            <a:pPr algn="ctr"/>
            <a:r>
              <a:rPr lang="ru-RU" sz="3200" dirty="0" smtClean="0"/>
              <a:t>(для поступления в ВУЗ, где нужно сдавать математику, оценивается по 100-балльной шкале)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12088" cy="57606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Допуск к ГИА</a:t>
            </a:r>
            <a:endParaRPr lang="ru-RU" sz="28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04656"/>
          </a:xfrm>
        </p:spPr>
        <p:txBody>
          <a:bodyPr/>
          <a:lstStyle/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Итоговое сочинение (изложение) как условие допуска </a:t>
            </a:r>
            <a:r>
              <a:rPr lang="ru-RU" sz="2400" dirty="0" smtClean="0"/>
              <a:t>к ГИА проводится для обучающихся XI классов в декабре последнего года обучения по темам (текстам), сформированным по часовым поясам Федеральной службой по надзору в сфере образования и наук (</a:t>
            </a:r>
            <a:r>
              <a:rPr lang="ru-RU" sz="2400" i="1" dirty="0" smtClean="0">
                <a:hlinkClick r:id="rId2"/>
              </a:rPr>
              <a:t>приказ</a:t>
            </a:r>
            <a:r>
              <a:rPr lang="ru-RU" sz="2400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400" i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Минобрнауки</a:t>
            </a:r>
            <a:r>
              <a:rPr lang="ru-RU" sz="2400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РФ от 5 августа 2014 г. № 923</a:t>
            </a:r>
            <a:r>
              <a:rPr lang="ru-RU" sz="24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) </a:t>
            </a:r>
            <a:r>
              <a:rPr lang="ru-RU" sz="24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Итоговое сочинение (изложение) проводится в первую среду </a:t>
            </a:r>
            <a:r>
              <a:rPr lang="ru-RU" sz="24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декабря </a:t>
            </a:r>
            <a:r>
              <a:rPr lang="ru-RU" sz="24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(6 декабря 2017 года), первую среду февраля (7 февраля 2018 года) и первую рабочую среду мая (16 мая 2018 года). </a:t>
            </a:r>
          </a:p>
          <a:p>
            <a:pPr algn="just"/>
            <a:r>
              <a:rPr lang="ru-RU" sz="24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Продолжительность написания  итогового сочинения (изложения) составляет              3 часа 55 минут (235 минут).</a:t>
            </a:r>
          </a:p>
          <a:p>
            <a:endParaRPr lang="ru-RU" sz="2400" dirty="0" smtClean="0"/>
          </a:p>
          <a:p>
            <a:r>
              <a:rPr lang="ru-RU" sz="2400" dirty="0" smtClean="0"/>
              <a:t>Изложение вправе писать обучающиеся с ограниченными возможностями здоровья и дети-инвалиды.</a:t>
            </a:r>
          </a:p>
          <a:p>
            <a:endParaRPr lang="ru-RU" sz="24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оценивания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41682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70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r>
              <a:rPr lang="ru-RU" sz="1800" u="sng" dirty="0"/>
              <a:t>Сочинение оценивается по пяти критериям</a:t>
            </a:r>
            <a:r>
              <a:rPr lang="ru-RU" sz="1800" dirty="0"/>
              <a:t>. Критерии №1 и №2 являются основными.</a:t>
            </a:r>
            <a:br>
              <a:rPr lang="ru-RU" sz="1800" dirty="0"/>
            </a:br>
            <a:r>
              <a:rPr lang="ru-RU" sz="1800" dirty="0"/>
              <a:t>Для получения «зачета» за итоговое сочинение необходимо получить «зачет» по критериям №1 и №2 (выставление «незачета» по одному из этих критериев автоматически ведет к «незачету» за работу в целом), а также дополнительно «зачет» хотя бы по одному из других критериев (№3-№5).</a:t>
            </a:r>
          </a:p>
          <a:p>
            <a:r>
              <a:rPr lang="ru-RU" sz="1800" dirty="0"/>
              <a:t>При выставлении оценки учитывается объем сочинения. Рекомендуемое количество слов – 350. Если в сочинении менее 250 слов (в подсчёт включаются все слова, в том числе и служебные), то такая работа считается невыполненной и оценивается 0 баллов. Максимальное количество слов в сочинении не устанавливается: в определении объема своего сочинения выпускник должен исходить из того, что на всю работу отводится 3 часа 55 минут.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47774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rgbClr val="0D05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оценки итогового сочинения в школе </a:t>
            </a:r>
            <a:r>
              <a:rPr lang="ru-RU" dirty="0">
                <a:solidFill>
                  <a:srgbClr val="0D05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0D057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b="1" kern="1200" dirty="0">
                <a:solidFill>
                  <a:srgbClr val="002060"/>
                </a:solidFill>
                <a:latin typeface="Arial" charset="0"/>
              </a:rPr>
              <a:t>1. Соответствие теме.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Выпускник отвечает на вопрос, или размышляет над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предложенной проблемой, или высказывается на основе связанных с темой тезисов. </a:t>
            </a:r>
            <a:r>
              <a:rPr lang="ru-RU" altLang="ru-RU" sz="1400" u="sng" kern="1200" dirty="0">
                <a:solidFill>
                  <a:srgbClr val="0D0575"/>
                </a:solidFill>
                <a:latin typeface="Arial" charset="0"/>
              </a:rPr>
              <a:t>«Незачет»</a:t>
            </a: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: работа не соответствует теме или в ней отсутствует конкретная цель высказывания</a:t>
            </a:r>
            <a:r>
              <a:rPr lang="ru-RU" altLang="ru-RU" sz="1400" kern="1200" dirty="0">
                <a:solidFill>
                  <a:srgbClr val="3F3F3F"/>
                </a:solidFill>
                <a:latin typeface="Arial" charset="0"/>
              </a:rPr>
              <a:t>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b="1" kern="1200" dirty="0">
                <a:solidFill>
                  <a:srgbClr val="002060"/>
                </a:solidFill>
                <a:latin typeface="Arial" charset="0"/>
              </a:rPr>
              <a:t>2. Аргументация. Привлечение литературного материала.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Выпускник  привлекает для аргументации хотя бы один литературный текст.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u="sng" kern="1200" dirty="0">
                <a:solidFill>
                  <a:srgbClr val="0D0575"/>
                </a:solidFill>
                <a:latin typeface="Arial" charset="0"/>
              </a:rPr>
              <a:t>«Незачет»</a:t>
            </a: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: литературный материал не привлечен, или искажено содержание книг, или они лишь упомянуты, но не являются опорой для рассуждения.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b="1" kern="1200" dirty="0">
                <a:solidFill>
                  <a:srgbClr val="002060"/>
                </a:solidFill>
                <a:latin typeface="Arial" charset="0"/>
              </a:rPr>
              <a:t>3. Композиция и логика рассуждения.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Выпускник аргументирует свои мысли, соотнося тезисы и доказательства.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u="sng" kern="1200" dirty="0">
                <a:solidFill>
                  <a:srgbClr val="0D0575"/>
                </a:solidFill>
                <a:latin typeface="Arial" charset="0"/>
              </a:rPr>
              <a:t>«Незачет»</a:t>
            </a: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: грубые логические ошибки мешают пониманию смысла фраз или отсутствует </a:t>
            </a:r>
            <a:r>
              <a:rPr lang="ru-RU" altLang="ru-RU" sz="1400" kern="1200" dirty="0" err="1">
                <a:solidFill>
                  <a:srgbClr val="0D0575"/>
                </a:solidFill>
                <a:latin typeface="Arial" charset="0"/>
              </a:rPr>
              <a:t>тезисно</a:t>
            </a: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-доказательная часть.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b="1" kern="1200" dirty="0">
                <a:solidFill>
                  <a:srgbClr val="002060"/>
                </a:solidFill>
                <a:latin typeface="Arial" charset="0"/>
              </a:rPr>
              <a:t>4. Качество письменной речи.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Выпускник точно выражает мысли, используя разнообразную лексику и  грамматические конструкции, уместно употребляет термины, избегает речевых штампов.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u="sng" kern="1200" dirty="0">
                <a:solidFill>
                  <a:srgbClr val="0D0575"/>
                </a:solidFill>
                <a:latin typeface="Arial" charset="0"/>
              </a:rPr>
              <a:t>«Незачет»</a:t>
            </a: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: низкое качество речи и речевые ошибки мешают пониманию смысла работы.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b="1" kern="1200" dirty="0">
                <a:solidFill>
                  <a:srgbClr val="002060"/>
                </a:solidFill>
                <a:latin typeface="Arial" charset="0"/>
              </a:rPr>
              <a:t>5. Грамотность.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«</a:t>
            </a:r>
            <a:r>
              <a:rPr lang="ru-RU" altLang="ru-RU" sz="1400" u="sng" kern="1200" dirty="0">
                <a:solidFill>
                  <a:srgbClr val="0D0575"/>
                </a:solidFill>
                <a:latin typeface="Arial" charset="0"/>
              </a:rPr>
              <a:t>Незачет»</a:t>
            </a:r>
            <a:r>
              <a:rPr lang="ru-RU" altLang="ru-RU" sz="1400" kern="1200" dirty="0">
                <a:solidFill>
                  <a:srgbClr val="0D0575"/>
                </a:solidFill>
                <a:latin typeface="Arial" charset="0"/>
              </a:rPr>
              <a:t>: грамматические, орфографические и пунктуационные ошибки мешают чтению и пониманию сочинения  (более 5 ошибок на 100 слов)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361014"/>
      </p:ext>
    </p:extLst>
  </p:cSld>
  <p:clrMapOvr>
    <a:masterClrMapping/>
  </p:clrMapOvr>
</p:sld>
</file>

<file path=ppt/theme/theme1.xml><?xml version="1.0" encoding="utf-8"?>
<a:theme xmlns:a="http://schemas.openxmlformats.org/drawingml/2006/main" name="TS001069083">
  <a:themeElements>
    <a:clrScheme name="Тема Office 1">
      <a:dk1>
        <a:srgbClr val="000000"/>
      </a:dk1>
      <a:lt1>
        <a:srgbClr val="CC9900"/>
      </a:lt1>
      <a:dk2>
        <a:srgbClr val="663300"/>
      </a:dk2>
      <a:lt2>
        <a:srgbClr val="996600"/>
      </a:lt2>
      <a:accent1>
        <a:srgbClr val="FF6633"/>
      </a:accent1>
      <a:accent2>
        <a:srgbClr val="999933"/>
      </a:accent2>
      <a:accent3>
        <a:srgbClr val="E2CAAA"/>
      </a:accent3>
      <a:accent4>
        <a:srgbClr val="000000"/>
      </a:accent4>
      <a:accent5>
        <a:srgbClr val="FFB8AD"/>
      </a:accent5>
      <a:accent6>
        <a:srgbClr val="8A8A2D"/>
      </a:accent6>
      <a:hlink>
        <a:srgbClr val="CC3300"/>
      </a:hlink>
      <a:folHlink>
        <a:srgbClr val="FFCC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CC9900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E2CAAA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A1A1A1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1F9DE411C1B38343BE78B0080F632418" ma:contentTypeVersion="8" ma:contentTypeDescription="Create a new document." ma:contentTypeScope="" ma:versionID="626c6bef90203a135dc207a2a19062e9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8e847428e4ac39e33c3ebc557b45afc8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TP001069083</AuthoringAssetId>
    <AssetId xmlns="145c5697-5eb5-440b-b2f1-a8273fb59250">TS001069083</AssetId>
  </documentManagement>
</p:properties>
</file>

<file path=customXml/itemProps1.xml><?xml version="1.0" encoding="utf-8"?>
<ds:datastoreItem xmlns:ds="http://schemas.openxmlformats.org/officeDocument/2006/customXml" ds:itemID="{19ECDAEC-F6C0-413D-8D52-C7F69FC948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1502CA-D83E-4A0A-81CF-BEFF0F4732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65B8339-2747-49FD-AEC3-940FCFBE94D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4C1343A1-3A13-4203-898B-BD17B7479E66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145c5697-5eb5-440b-b2f1-a8273fb5925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TS001069083</Template>
  <TotalTime>1500</TotalTime>
  <Words>1132</Words>
  <Application>Microsoft Office PowerPoint</Application>
  <PresentationFormat>Экран (4:3)</PresentationFormat>
  <Paragraphs>173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TS001069083</vt:lpstr>
      <vt:lpstr>Проведение государственной итоговой аттестации в 2018 году  </vt:lpstr>
      <vt:lpstr>Общая информация о ЕГЭ  Основной формой государственной итоговой аттестации  по образовательным программам среднего общего образования (ГИА) является единый государственный экзамен (ЕГЭ)</vt:lpstr>
      <vt:lpstr>Изменение сроков внесения сведений  в РИС</vt:lpstr>
      <vt:lpstr>Порядок проведения  государственной итоговой аттестации  по образовательным программам среднего общего образования</vt:lpstr>
      <vt:lpstr>МАТЕМАТИКА </vt:lpstr>
      <vt:lpstr>Допуск к ГИА</vt:lpstr>
      <vt:lpstr>Критерии оценивания</vt:lpstr>
      <vt:lpstr>Критерии оценивания</vt:lpstr>
      <vt:lpstr>Критерии оценки итогового сочинения в школе  </vt:lpstr>
      <vt:lpstr>Критерии оценки итоговых  сочинений в вузе </vt:lpstr>
      <vt:lpstr>Обязанности образовательных организаций  (п.25 Порядка проведения ГИА)</vt:lpstr>
      <vt:lpstr>Сроки и продолжительность проведения ГИА  (п.27 Порядка проведения ГИА)</vt:lpstr>
      <vt:lpstr>Единый государственный экзамен</vt:lpstr>
      <vt:lpstr>Обязанности обучающегося (п.45 Порядка проведения ГИА) </vt:lpstr>
      <vt:lpstr>ЗАПРЕЩЕНО!  (п.45 Порядка проведения ГИА) </vt:lpstr>
      <vt:lpstr>Минимальные пороги и апелляции о несогласии с выставленными баллами</vt:lpstr>
      <vt:lpstr>Оснащение ППЭ (п.36 Порядка проведения ГИА)</vt:lpstr>
      <vt:lpstr>On-line наблюдение</vt:lpstr>
      <vt:lpstr>Иностранный язык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государственной итоговой аттестации в 2014 году</dc:title>
  <dc:creator>Gulnara</dc:creator>
  <cp:lastModifiedBy>Фролова</cp:lastModifiedBy>
  <cp:revision>106</cp:revision>
  <cp:lastPrinted>1601-01-01T00:00:00Z</cp:lastPrinted>
  <dcterms:created xsi:type="dcterms:W3CDTF">2014-02-11T06:11:16Z</dcterms:created>
  <dcterms:modified xsi:type="dcterms:W3CDTF">2017-11-17T07:31:04Z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DirectSourceMarket">
    <vt:lpwstr>english</vt:lpwstr>
  </property>
  <property fmtid="{D5CDD505-2E9C-101B-9397-08002B2CF9AE}" pid="4" name="OriginalSourceMarket">
    <vt:lpwstr>english</vt:lpwstr>
  </property>
  <property fmtid="{D5CDD505-2E9C-101B-9397-08002B2CF9AE}" pid="5" name="Markets">
    <vt:lpwstr/>
  </property>
  <property fmtid="{D5CDD505-2E9C-101B-9397-08002B2CF9AE}" pid="6" name="AssetType">
    <vt:lpwstr>TP</vt:lpwstr>
  </property>
  <property fmtid="{D5CDD505-2E9C-101B-9397-08002B2CF9AE}" pid="7" name="PrimaryImageGen">
    <vt:lpwstr>1</vt:lpwstr>
  </property>
  <property fmtid="{D5CDD505-2E9C-101B-9397-08002B2CF9AE}" pid="8" name="UANotes">
    <vt:lpwstr>LEGACY PPTDT. 421488L. June 2003 retrofit</vt:lpwstr>
  </property>
  <property fmtid="{D5CDD505-2E9C-101B-9397-08002B2CF9AE}" pid="9" name="ContentTypeId">
    <vt:lpwstr>0x0101006025706CF4CD034688BEBAE97A2E701D0202001F9DE411C1B38343BE78B0080F632418</vt:lpwstr>
  </property>
  <property fmtid="{D5CDD505-2E9C-101B-9397-08002B2CF9AE}" pid="10" name="display_urn:schemas-microsoft-com:office:office#APAuthor">
    <vt:lpwstr>REDMOND\cynvey</vt:lpwstr>
  </property>
  <property fmtid="{D5CDD505-2E9C-101B-9397-08002B2CF9AE}" pid="11" name="APAuthor">
    <vt:lpwstr>241</vt:lpwstr>
  </property>
  <property fmtid="{D5CDD505-2E9C-101B-9397-08002B2CF9AE}" pid="12" name="CHMName">
    <vt:lpwstr/>
  </property>
  <property fmtid="{D5CDD505-2E9C-101B-9397-08002B2CF9AE}" pid="13" name="IsDeleted">
    <vt:lpwstr>0</vt:lpwstr>
  </property>
  <property fmtid="{D5CDD505-2E9C-101B-9397-08002B2CF9AE}" pid="14" name="Milestone">
    <vt:lpwstr>Continuous</vt:lpwstr>
  </property>
  <property fmtid="{D5CDD505-2E9C-101B-9397-08002B2CF9AE}" pid="15" name="ParentAssetId">
    <vt:lpwstr/>
  </property>
  <property fmtid="{D5CDD505-2E9C-101B-9397-08002B2CF9AE}" pid="16" name="ShowIn">
    <vt:lpwstr>Show everywhere</vt:lpwstr>
  </property>
  <property fmtid="{D5CDD505-2E9C-101B-9397-08002B2CF9AE}" pid="17" name="AssetId">
    <vt:lpwstr>TS001069083</vt:lpwstr>
  </property>
  <property fmtid="{D5CDD505-2E9C-101B-9397-08002B2CF9AE}" pid="18" name="IsSearchable">
    <vt:lpwstr>0</vt:lpwstr>
  </property>
  <property fmtid="{D5CDD505-2E9C-101B-9397-08002B2CF9AE}" pid="19" name="EditorialStatus">
    <vt:lpwstr/>
  </property>
  <property fmtid="{D5CDD505-2E9C-101B-9397-08002B2CF9AE}" pid="20" name="NumericId">
    <vt:lpwstr>-1.00000000000000</vt:lpwstr>
  </property>
  <property fmtid="{D5CDD505-2E9C-101B-9397-08002B2CF9AE}" pid="21" name="PublishTargets">
    <vt:lpwstr>OfficeOnline</vt:lpwstr>
  </property>
  <property fmtid="{D5CDD505-2E9C-101B-9397-08002B2CF9AE}" pid="22" name="display_urn:schemas-microsoft-com:office:office#APEditor">
    <vt:lpwstr>REDMOND\v-luannv</vt:lpwstr>
  </property>
  <property fmtid="{D5CDD505-2E9C-101B-9397-08002B2CF9AE}" pid="23" name="APEditor">
    <vt:lpwstr>103</vt:lpwstr>
  </property>
  <property fmtid="{D5CDD505-2E9C-101B-9397-08002B2CF9AE}" pid="24" name="SourceTitle">
    <vt:lpwstr>Tatami design template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UALocComments">
    <vt:lpwstr/>
  </property>
  <property fmtid="{D5CDD505-2E9C-101B-9397-08002B2CF9AE}" pid="28" name="Applications">
    <vt:lpwstr>172;#Office 2000;#-1;#TBD;#-1;#TBD;#-1;#TBD;#-1;#TBD;#-1;#TBD;#-1;#TBD</vt:lpwstr>
  </property>
  <property fmtid="{D5CDD505-2E9C-101B-9397-08002B2CF9AE}" pid="29" name="Content Type">
    <vt:lpwstr>OOFile</vt:lpwstr>
  </property>
  <property fmtid="{D5CDD505-2E9C-101B-9397-08002B2CF9AE}" pid="30" name="AuthoringAssetId">
    <vt:lpwstr>TP001069083</vt:lpwstr>
  </property>
  <property fmtid="{D5CDD505-2E9C-101B-9397-08002B2CF9AE}" pid="31" name="NumericAssetId">
    <vt:lpwstr/>
  </property>
  <property fmtid="{D5CDD505-2E9C-101B-9397-08002B2CF9AE}" pid="32" name="AppVer">
    <vt:lpwstr/>
  </property>
</Properties>
</file>